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12"/>
  </p:notesMasterIdLst>
  <p:sldIdLst>
    <p:sldId id="580" r:id="rId2"/>
    <p:sldId id="695" r:id="rId3"/>
    <p:sldId id="696" r:id="rId4"/>
    <p:sldId id="697" r:id="rId5"/>
    <p:sldId id="698" r:id="rId6"/>
    <p:sldId id="699" r:id="rId7"/>
    <p:sldId id="700" r:id="rId8"/>
    <p:sldId id="701" r:id="rId9"/>
    <p:sldId id="702" r:id="rId10"/>
    <p:sldId id="703" r:id="rId11"/>
    <p:sldId id="704" r:id="rId12"/>
    <p:sldId id="632" r:id="rId13"/>
    <p:sldId id="531" r:id="rId14"/>
    <p:sldId id="532" r:id="rId15"/>
    <p:sldId id="533" r:id="rId16"/>
    <p:sldId id="534" r:id="rId17"/>
    <p:sldId id="535" r:id="rId18"/>
    <p:sldId id="536" r:id="rId19"/>
    <p:sldId id="537" r:id="rId20"/>
    <p:sldId id="538" r:id="rId21"/>
    <p:sldId id="539" r:id="rId22"/>
    <p:sldId id="540" r:id="rId23"/>
    <p:sldId id="541" r:id="rId24"/>
    <p:sldId id="542" r:id="rId25"/>
    <p:sldId id="543" r:id="rId26"/>
    <p:sldId id="544" r:id="rId27"/>
    <p:sldId id="545" r:id="rId28"/>
    <p:sldId id="546" r:id="rId29"/>
    <p:sldId id="547" r:id="rId30"/>
    <p:sldId id="548" r:id="rId31"/>
    <p:sldId id="705" r:id="rId32"/>
    <p:sldId id="706" r:id="rId33"/>
    <p:sldId id="707" r:id="rId34"/>
    <p:sldId id="708" r:id="rId35"/>
    <p:sldId id="709" r:id="rId36"/>
    <p:sldId id="710" r:id="rId37"/>
    <p:sldId id="711" r:id="rId38"/>
    <p:sldId id="712" r:id="rId39"/>
    <p:sldId id="713" r:id="rId40"/>
    <p:sldId id="714" r:id="rId41"/>
    <p:sldId id="715" r:id="rId42"/>
    <p:sldId id="716" r:id="rId43"/>
    <p:sldId id="717" r:id="rId44"/>
    <p:sldId id="718" r:id="rId45"/>
    <p:sldId id="719" r:id="rId46"/>
    <p:sldId id="720" r:id="rId47"/>
    <p:sldId id="721" r:id="rId48"/>
    <p:sldId id="722" r:id="rId49"/>
    <p:sldId id="723" r:id="rId50"/>
    <p:sldId id="588" r:id="rId51"/>
    <p:sldId id="589" r:id="rId52"/>
    <p:sldId id="590" r:id="rId53"/>
    <p:sldId id="591" r:id="rId54"/>
    <p:sldId id="592" r:id="rId55"/>
    <p:sldId id="593" r:id="rId56"/>
    <p:sldId id="594" r:id="rId57"/>
    <p:sldId id="595" r:id="rId58"/>
    <p:sldId id="596" r:id="rId59"/>
    <p:sldId id="597" r:id="rId60"/>
    <p:sldId id="598" r:id="rId61"/>
    <p:sldId id="599" r:id="rId62"/>
    <p:sldId id="600" r:id="rId63"/>
    <p:sldId id="601" r:id="rId64"/>
    <p:sldId id="602" r:id="rId65"/>
    <p:sldId id="603" r:id="rId66"/>
    <p:sldId id="604" r:id="rId67"/>
    <p:sldId id="605" r:id="rId68"/>
    <p:sldId id="606" r:id="rId69"/>
    <p:sldId id="607" r:id="rId70"/>
    <p:sldId id="608" r:id="rId71"/>
    <p:sldId id="609" r:id="rId72"/>
    <p:sldId id="610" r:id="rId73"/>
    <p:sldId id="611" r:id="rId74"/>
    <p:sldId id="612" r:id="rId75"/>
    <p:sldId id="613" r:id="rId76"/>
    <p:sldId id="614" r:id="rId77"/>
    <p:sldId id="615" r:id="rId78"/>
    <p:sldId id="616" r:id="rId79"/>
    <p:sldId id="617" r:id="rId80"/>
    <p:sldId id="618" r:id="rId81"/>
    <p:sldId id="619" r:id="rId82"/>
    <p:sldId id="620" r:id="rId83"/>
    <p:sldId id="621" r:id="rId84"/>
    <p:sldId id="622" r:id="rId85"/>
    <p:sldId id="623" r:id="rId86"/>
    <p:sldId id="624" r:id="rId87"/>
    <p:sldId id="662" r:id="rId88"/>
    <p:sldId id="645" r:id="rId89"/>
    <p:sldId id="644" r:id="rId90"/>
    <p:sldId id="625" r:id="rId91"/>
    <p:sldId id="626" r:id="rId92"/>
    <p:sldId id="627" r:id="rId93"/>
    <p:sldId id="628" r:id="rId94"/>
    <p:sldId id="629" r:id="rId95"/>
    <p:sldId id="630" r:id="rId96"/>
    <p:sldId id="631" r:id="rId97"/>
    <p:sldId id="654" r:id="rId98"/>
    <p:sldId id="668" r:id="rId99"/>
    <p:sldId id="687" r:id="rId100"/>
    <p:sldId id="688" r:id="rId101"/>
    <p:sldId id="726" r:id="rId102"/>
    <p:sldId id="725" r:id="rId103"/>
    <p:sldId id="727" r:id="rId104"/>
    <p:sldId id="728" r:id="rId105"/>
    <p:sldId id="729" r:id="rId106"/>
    <p:sldId id="690" r:id="rId107"/>
    <p:sldId id="694" r:id="rId108"/>
    <p:sldId id="659" r:id="rId109"/>
    <p:sldId id="660" r:id="rId110"/>
    <p:sldId id="661" r:id="rId11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27FF"/>
    <a:srgbClr val="E0E0E0"/>
    <a:srgbClr val="EBEBEB"/>
    <a:srgbClr val="FFFFFF"/>
    <a:srgbClr val="FFD579"/>
    <a:srgbClr val="FF9300"/>
    <a:srgbClr val="FFF8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3124"/>
    <p:restoredTop sz="91484"/>
  </p:normalViewPr>
  <p:slideViewPr>
    <p:cSldViewPr snapToGrid="0" snapToObjects="1">
      <p:cViewPr varScale="1">
        <p:scale>
          <a:sx n="82" d="100"/>
          <a:sy n="82" d="100"/>
        </p:scale>
        <p:origin x="184" y="8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376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presProps" Target="pres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6603E4-561B-5A4B-8F24-EFD4F9072BF4}" type="datetimeFigureOut">
              <a:rPr lang="en-US" smtClean="0"/>
              <a:t>4/13/18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E95E2B-2CC3-E84A-85F5-4F60434109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9725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Note: does not store</a:t>
            </a:r>
            <a:r>
              <a:rPr lang="en-US" baseline="0" dirty="0"/>
              <a:t> the whole expression </a:t>
            </a:r>
            <a:r>
              <a:rPr lang="mr-IN" baseline="0" dirty="0"/>
              <a:t>–</a:t>
            </a:r>
            <a:r>
              <a:rPr lang="en-US" baseline="0" dirty="0"/>
              <a:t> just the value.</a:t>
            </a:r>
          </a:p>
          <a:p>
            <a:r>
              <a:rPr lang="en-US" baseline="0" dirty="0"/>
              <a:t>Note </a:t>
            </a:r>
            <a:r>
              <a:rPr lang="mr-IN" baseline="0" dirty="0"/>
              <a:t>–</a:t>
            </a:r>
            <a:r>
              <a:rPr lang="en-US" baseline="0" dirty="0"/>
              <a:t> we don’t need to check if it’s true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4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1740807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27CA65C-833F-804D-A9C2-9F5EAEF4C3BF}" type="slidenum">
              <a:rPr lang="en-US"/>
              <a:pPr>
                <a:defRPr/>
              </a:pPr>
              <a:t>78</a:t>
            </a:fld>
            <a:endParaRPr lang="en-US"/>
          </a:p>
        </p:txBody>
      </p:sp>
      <p:sp>
        <p:nvSpPr>
          <p:cNvPr id="69634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90948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252E2F5-4CB3-CE4D-AB40-EB18451C31DE}" type="slidenum">
              <a:rPr lang="en-US"/>
              <a:pPr>
                <a:defRPr/>
              </a:pPr>
              <a:t>79</a:t>
            </a:fld>
            <a:endParaRPr lang="en-US"/>
          </a:p>
        </p:txBody>
      </p:sp>
      <p:sp>
        <p:nvSpPr>
          <p:cNvPr id="716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716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69886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514F24-4859-3E44-93B7-33139A19B8DD}" type="slidenum">
              <a:rPr lang="en-US"/>
              <a:pPr>
                <a:defRPr/>
              </a:pPr>
              <a:t>87</a:t>
            </a:fld>
            <a:endParaRPr lang="en-US"/>
          </a:p>
        </p:txBody>
      </p:sp>
      <p:sp>
        <p:nvSpPr>
          <p:cNvPr id="8192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819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8678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514F24-4859-3E44-93B7-33139A19B8DD}" type="slidenum">
              <a:rPr lang="en-US"/>
              <a:pPr>
                <a:defRPr/>
              </a:pPr>
              <a:t>91</a:t>
            </a:fld>
            <a:endParaRPr lang="en-US"/>
          </a:p>
        </p:txBody>
      </p:sp>
      <p:sp>
        <p:nvSpPr>
          <p:cNvPr id="8192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819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63470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33BADB6-69E9-8B48-B199-ABA93483B835}" type="slidenum">
              <a:rPr lang="en-US"/>
              <a:pPr>
                <a:defRPr/>
              </a:pPr>
              <a:t>96</a:t>
            </a:fld>
            <a:endParaRPr lang="en-US"/>
          </a:p>
        </p:txBody>
      </p:sp>
      <p:sp>
        <p:nvSpPr>
          <p:cNvPr id="88066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880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10479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98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4868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03C6401-8C4A-6B4D-A97F-AAADC8C73D89}" type="slidenum">
              <a:rPr lang="en-US"/>
              <a:pPr/>
              <a:t>101</a:t>
            </a:fld>
            <a:endParaRPr lang="en-US"/>
          </a:p>
        </p:txBody>
      </p:sp>
      <p:sp>
        <p:nvSpPr>
          <p:cNvPr id="75878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75878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643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03C6401-8C4A-6B4D-A97F-AAADC8C73D89}" type="slidenum">
              <a:rPr lang="en-US"/>
              <a:pPr/>
              <a:t>102</a:t>
            </a:fld>
            <a:endParaRPr lang="en-US"/>
          </a:p>
        </p:txBody>
      </p:sp>
      <p:sp>
        <p:nvSpPr>
          <p:cNvPr id="75878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75878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2960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03C6401-8C4A-6B4D-A97F-AAADC8C73D89}" type="slidenum">
              <a:rPr lang="en-US"/>
              <a:pPr/>
              <a:t>103</a:t>
            </a:fld>
            <a:endParaRPr lang="en-US"/>
          </a:p>
        </p:txBody>
      </p:sp>
      <p:sp>
        <p:nvSpPr>
          <p:cNvPr id="75878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75878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86740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03C6401-8C4A-6B4D-A97F-AAADC8C73D89}" type="slidenum">
              <a:rPr lang="en-US"/>
              <a:pPr/>
              <a:t>104</a:t>
            </a:fld>
            <a:endParaRPr lang="en-US"/>
          </a:p>
        </p:txBody>
      </p:sp>
      <p:sp>
        <p:nvSpPr>
          <p:cNvPr id="75878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75878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91342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13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37937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03C6401-8C4A-6B4D-A97F-AAADC8C73D89}" type="slidenum">
              <a:rPr lang="en-US"/>
              <a:pPr/>
              <a:t>105</a:t>
            </a:fld>
            <a:endParaRPr lang="en-US"/>
          </a:p>
        </p:txBody>
      </p:sp>
      <p:sp>
        <p:nvSpPr>
          <p:cNvPr id="75878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75878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60048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65B8850-CD6F-3943-A05A-17E858A6C405}" type="slidenum">
              <a:rPr lang="en-US"/>
              <a:pPr/>
              <a:t>106</a:t>
            </a:fld>
            <a:endParaRPr lang="en-US"/>
          </a:p>
        </p:txBody>
      </p:sp>
      <p:sp>
        <p:nvSpPr>
          <p:cNvPr id="510978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51097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4263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32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2227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5A10D8C-A9D1-C041-8B6A-0E2AE0D96911}" type="slidenum">
              <a:rPr lang="en-US"/>
              <a:pPr>
                <a:defRPr/>
              </a:pPr>
              <a:t>51</a:t>
            </a:fld>
            <a:endParaRPr lang="en-US"/>
          </a:p>
        </p:txBody>
      </p:sp>
      <p:sp>
        <p:nvSpPr>
          <p:cNvPr id="3584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44212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E02E168-9E99-8E40-B239-3A462972E7A3}" type="slidenum">
              <a:rPr lang="en-US"/>
              <a:pPr>
                <a:defRPr/>
              </a:pPr>
              <a:t>57</a:t>
            </a:fld>
            <a:endParaRPr lang="en-US"/>
          </a:p>
        </p:txBody>
      </p:sp>
      <p:sp>
        <p:nvSpPr>
          <p:cNvPr id="43010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430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18298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71D7AC9-BB0F-4D42-92BC-3E6C07AD076D}" type="slidenum">
              <a:rPr lang="en-US"/>
              <a:pPr>
                <a:defRPr/>
              </a:pPr>
              <a:t>64</a:t>
            </a:fld>
            <a:endParaRPr lang="en-US"/>
          </a:p>
        </p:txBody>
      </p:sp>
      <p:sp>
        <p:nvSpPr>
          <p:cNvPr id="5120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84827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A9AD9C8-FFDB-1D49-9EE8-8D5C52EAF457}" type="slidenum">
              <a:rPr lang="en-US"/>
              <a:pPr>
                <a:defRPr/>
              </a:pPr>
              <a:t>65</a:t>
            </a:fld>
            <a:endParaRPr lang="en-US"/>
          </a:p>
        </p:txBody>
      </p:sp>
      <p:sp>
        <p:nvSpPr>
          <p:cNvPr id="53250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532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1712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7EFA041-930F-744A-A8B6-C67CD69E59D4}" type="slidenum">
              <a:rPr lang="en-US"/>
              <a:pPr>
                <a:defRPr/>
              </a:pPr>
              <a:t>69</a:t>
            </a:fld>
            <a:endParaRPr lang="en-US"/>
          </a:p>
        </p:txBody>
      </p:sp>
      <p:sp>
        <p:nvSpPr>
          <p:cNvPr id="58370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583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0376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6597E0A-3219-674C-9E15-8CAC744A5B1B}" type="slidenum">
              <a:rPr lang="en-US"/>
              <a:pPr>
                <a:defRPr/>
              </a:pPr>
              <a:t>70</a:t>
            </a:fld>
            <a:endParaRPr lang="en-US"/>
          </a:p>
        </p:txBody>
      </p:sp>
      <p:sp>
        <p:nvSpPr>
          <p:cNvPr id="60418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604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72443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D60D-23B6-EB47-BF4C-253168C6FD84}" type="datetimeFigureOut">
              <a:rPr lang="en-US" smtClean="0"/>
              <a:t>4/13/18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4195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D60D-23B6-EB47-BF4C-253168C6FD84}" type="datetimeFigureOut">
              <a:rPr lang="en-US" smtClean="0"/>
              <a:t>4/13/18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257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D60D-23B6-EB47-BF4C-253168C6FD84}" type="datetimeFigureOut">
              <a:rPr lang="en-US" smtClean="0"/>
              <a:t>4/13/18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378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CD22D-62C3-4F29-8493-06C9B0E7A3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827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D60D-23B6-EB47-BF4C-253168C6FD84}" type="datetimeFigureOut">
              <a:rPr lang="en-US" smtClean="0"/>
              <a:t>4/13/18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0318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D60D-23B6-EB47-BF4C-253168C6FD84}" type="datetimeFigureOut">
              <a:rPr lang="en-US" smtClean="0"/>
              <a:t>4/13/18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1837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D60D-23B6-EB47-BF4C-253168C6FD84}" type="datetimeFigureOut">
              <a:rPr lang="en-US" smtClean="0"/>
              <a:t>4/13/18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2340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D60D-23B6-EB47-BF4C-253168C6FD84}" type="datetimeFigureOut">
              <a:rPr lang="en-US" smtClean="0"/>
              <a:t>4/13/18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4372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D60D-23B6-EB47-BF4C-253168C6FD84}" type="datetimeFigureOut">
              <a:rPr lang="en-US" smtClean="0"/>
              <a:t>4/13/18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1076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D60D-23B6-EB47-BF4C-253168C6FD84}" type="datetimeFigureOut">
              <a:rPr lang="en-US" smtClean="0"/>
              <a:t>4/13/18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4177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D60D-23B6-EB47-BF4C-253168C6FD84}" type="datetimeFigureOut">
              <a:rPr lang="en-US" smtClean="0"/>
              <a:t>4/13/18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0288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D60D-23B6-EB47-BF4C-253168C6FD84}" type="datetimeFigureOut">
              <a:rPr lang="en-US" smtClean="0"/>
              <a:t>4/13/18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0997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08D60D-23B6-EB47-BF4C-253168C6FD84}" type="datetimeFigureOut">
              <a:rPr lang="en-US" smtClean="0"/>
              <a:t>4/13/18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4" descr="C:\Users\Chris\University\Teaching\cs221\WWW\slides\img\stanford.pn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04775" y="5920797"/>
            <a:ext cx="908052" cy="906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862974" y="6488668"/>
            <a:ext cx="3418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>
                    <a:lumMod val="65000"/>
                  </a:schemeClr>
                </a:solidFill>
                <a:latin typeface="+mj-lt"/>
              </a:rPr>
              <a:t>Piech, CS106A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,</a:t>
            </a:r>
            <a:r>
              <a:rPr lang="en-US" baseline="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 Stanford University</a:t>
            </a:r>
            <a:endParaRPr lang="en-US" dirty="0">
              <a:solidFill>
                <a:schemeClr val="bg1">
                  <a:lumMod val="6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204813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4427" r="15627"/>
          <a:stretch/>
        </p:blipFill>
        <p:spPr>
          <a:xfrm>
            <a:off x="-358814" y="-882279"/>
            <a:ext cx="9988952" cy="8035431"/>
          </a:xfrm>
          <a:prstGeom prst="rect">
            <a:avLst/>
          </a:prstGeom>
        </p:spPr>
      </p:pic>
      <p:pic>
        <p:nvPicPr>
          <p:cNvPr id="1028" name="Picture 4" descr="C:\Users\Chris\University\Teaching\cs221\WWW\slides\img\stanfor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304800"/>
            <a:ext cx="2383383" cy="237807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990600" y="4038600"/>
            <a:ext cx="7391399" cy="2133601"/>
          </a:xfrm>
          <a:prstGeom prst="rect">
            <a:avLst/>
          </a:prstGeom>
          <a:solidFill>
            <a:schemeClr val="accent1">
              <a:lumMod val="20000"/>
              <a:lumOff val="80000"/>
              <a:alpha val="60000"/>
            </a:schemeClr>
          </a:solidFill>
          <a:ln w="38100" cap="flat" cmpd="sng" algn="ctr">
            <a:solidFill>
              <a:srgbClr val="0000FF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Nested Loops</a:t>
            </a:r>
          </a:p>
          <a:p>
            <a:r>
              <a:rPr lang="en-US" sz="2400" b="1" dirty="0">
                <a:solidFill>
                  <a:schemeClr val="tx1"/>
                </a:solidFill>
                <a:latin typeface="Century Gothic"/>
                <a:cs typeface="Century Gothic"/>
              </a:rPr>
              <a:t>Chris Piech</a:t>
            </a:r>
          </a:p>
          <a:p>
            <a:r>
              <a:rPr lang="en-US" sz="2400" b="1" dirty="0">
                <a:solidFill>
                  <a:schemeClr val="tx1"/>
                </a:solidFill>
                <a:latin typeface="Century Gothic"/>
                <a:cs typeface="Century Gothic"/>
              </a:rPr>
              <a:t>CS106A, Stanford University</a:t>
            </a:r>
          </a:p>
        </p:txBody>
      </p:sp>
    </p:spTree>
    <p:extLst>
      <p:ext uri="{BB962C8B-B14F-4D97-AF65-F5344CB8AC3E}">
        <p14:creationId xmlns:p14="http://schemas.microsoft.com/office/powerpoint/2010/main" val="6306739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/>
          <p:cNvSpPr/>
          <p:nvPr/>
        </p:nvSpPr>
        <p:spPr>
          <a:xfrm>
            <a:off x="682977" y="2673752"/>
            <a:ext cx="7569772" cy="1469985"/>
          </a:xfrm>
          <a:prstGeom prst="roundRect">
            <a:avLst>
              <a:gd name="adj" fmla="val 5341"/>
            </a:avLst>
          </a:prstGeom>
          <a:solidFill>
            <a:srgbClr val="FFF8EA"/>
          </a:solidFill>
          <a:ln w="12700">
            <a:solidFill>
              <a:schemeClr val="accent6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406399" y="1127705"/>
            <a:ext cx="6545382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prize = 4;</a:t>
            </a:r>
          </a:p>
          <a:p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if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(door == 1)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prize = 2 + 9 / 10 * 100;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} 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else if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(door == 2)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boolean</a:t>
            </a:r>
            <a:r>
              <a:rPr lang="en-US" sz="24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locked = prize % 2 != 0;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if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(!locked)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	prize += 6;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}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} 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else if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(door == 3)</a:t>
            </a:r>
            <a:r>
              <a:rPr lang="en-US" sz="24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prize++;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The Door Logic</a:t>
            </a:r>
          </a:p>
        </p:txBody>
      </p:sp>
    </p:spTree>
    <p:extLst>
      <p:ext uri="{BB962C8B-B14F-4D97-AF65-F5344CB8AC3E}">
        <p14:creationId xmlns:p14="http://schemas.microsoft.com/office/powerpoint/2010/main" val="59777287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06-22 at 7.31.14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0825" y="722235"/>
            <a:ext cx="4233175" cy="6068653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Graphics Programs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349" y="1269874"/>
            <a:ext cx="3973724" cy="258926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349" y="4163344"/>
            <a:ext cx="3667565" cy="2484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96202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63" name="Rectangle 3"/>
          <p:cNvSpPr>
            <a:spLocks noChangeArrowheads="1"/>
          </p:cNvSpPr>
          <p:nvPr/>
        </p:nvSpPr>
        <p:spPr bwMode="auto">
          <a:xfrm>
            <a:off x="482600" y="1155700"/>
            <a:ext cx="8128000" cy="1206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algn="just">
              <a:lnSpc>
                <a:spcPct val="85000"/>
              </a:lnSpc>
              <a:spcAft>
                <a:spcPct val="50000"/>
              </a:spcAft>
            </a:pPr>
            <a:r>
              <a:rPr lang="en-US" sz="2400" b="0" dirty="0" err="1">
                <a:latin typeface="Courier" charset="0"/>
                <a:ea typeface="Courier" charset="0"/>
                <a:cs typeface="Courier" charset="0"/>
              </a:rPr>
              <a:t>GRect</a:t>
            </a:r>
            <a:r>
              <a:rPr lang="en-US" sz="2400" b="0" dirty="0"/>
              <a:t> is a variable type that stores a rectangle.</a:t>
            </a:r>
          </a:p>
        </p:txBody>
      </p:sp>
      <p:sp>
        <p:nvSpPr>
          <p:cNvPr id="757765" name="Rectangle 5"/>
          <p:cNvSpPr>
            <a:spLocks noChangeArrowheads="1"/>
          </p:cNvSpPr>
          <p:nvPr/>
        </p:nvSpPr>
        <p:spPr bwMode="auto">
          <a:xfrm>
            <a:off x="482600" y="1801488"/>
            <a:ext cx="8128000" cy="546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algn="just">
              <a:lnSpc>
                <a:spcPct val="85000"/>
              </a:lnSpc>
              <a:spcAft>
                <a:spcPct val="50000"/>
              </a:spcAft>
            </a:pPr>
            <a:r>
              <a:rPr lang="en-US" sz="2400" b="0" dirty="0"/>
              <a:t>As an example, the following </a:t>
            </a:r>
            <a:r>
              <a:rPr lang="en-US" sz="20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run</a:t>
            </a:r>
            <a:r>
              <a:rPr lang="en-US" sz="2400" b="0" dirty="0">
                <a:solidFill>
                  <a:srgbClr val="7030A0"/>
                </a:solidFill>
              </a:rPr>
              <a:t> </a:t>
            </a:r>
            <a:r>
              <a:rPr lang="en-US" sz="2400" b="0" dirty="0"/>
              <a:t>method displays a blue square</a:t>
            </a:r>
          </a:p>
        </p:txBody>
      </p:sp>
      <p:sp>
        <p:nvSpPr>
          <p:cNvPr id="757766" name="Rectangle 6"/>
          <p:cNvSpPr>
            <a:spLocks noChangeArrowheads="1"/>
          </p:cNvSpPr>
          <p:nvPr/>
        </p:nvSpPr>
        <p:spPr bwMode="auto">
          <a:xfrm>
            <a:off x="1371600" y="2639688"/>
            <a:ext cx="6781800" cy="1549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sz="16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public void 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run() {</a:t>
            </a:r>
          </a:p>
          <a:p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GRect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rect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16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sz="16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GRect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(200, 200);</a:t>
            </a:r>
          </a:p>
          <a:p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rect.setFilled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(true);</a:t>
            </a:r>
          </a:p>
          <a:p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rect.setColor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Color.BLUE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  add(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rect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, 50, 50);</a:t>
            </a:r>
          </a:p>
          <a:p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7D0878A-DE10-E441-8CAC-CF2963AB8A14}"/>
              </a:ext>
            </a:extLst>
          </p:cNvPr>
          <p:cNvGrpSpPr/>
          <p:nvPr/>
        </p:nvGrpSpPr>
        <p:grpSpPr>
          <a:xfrm>
            <a:off x="1522575" y="4444003"/>
            <a:ext cx="4519613" cy="1971675"/>
            <a:chOff x="856148" y="4444003"/>
            <a:chExt cx="4519613" cy="1971675"/>
          </a:xfrm>
        </p:grpSpPr>
        <p:pic>
          <p:nvPicPr>
            <p:cNvPr id="757767" name="Picture 7" descr="Graphics (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6148" y="4469403"/>
              <a:ext cx="4516438" cy="1946275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57768" name="Text Box 8"/>
            <p:cNvSpPr txBox="1">
              <a:spLocks noChangeArrowheads="1"/>
            </p:cNvSpPr>
            <p:nvPr/>
          </p:nvSpPr>
          <p:spPr bwMode="auto">
            <a:xfrm>
              <a:off x="929173" y="4444003"/>
              <a:ext cx="4446588" cy="2444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US" sz="1000" dirty="0">
                  <a:solidFill>
                    <a:srgbClr val="333333"/>
                  </a:solidFill>
                  <a:latin typeface="Helvetica" charset="0"/>
                </a:rPr>
                <a:t>Hello </a:t>
              </a:r>
              <a:r>
                <a:rPr lang="en-US" sz="1000" dirty="0" err="1">
                  <a:solidFill>
                    <a:srgbClr val="333333"/>
                  </a:solidFill>
                  <a:latin typeface="Helvetica" charset="0"/>
                </a:rPr>
                <a:t>Rect</a:t>
              </a:r>
              <a:endParaRPr lang="en-US" sz="1000" dirty="0">
                <a:solidFill>
                  <a:srgbClr val="333333"/>
                </a:solidFill>
                <a:latin typeface="Helvetica" charset="0"/>
              </a:endParaRPr>
            </a:p>
          </p:txBody>
        </p:sp>
        <p:sp>
          <p:nvSpPr>
            <p:cNvPr id="757769" name="Oval 9"/>
            <p:cNvSpPr>
              <a:spLocks noChangeArrowheads="1"/>
            </p:cNvSpPr>
            <p:nvPr/>
          </p:nvSpPr>
          <p:spPr bwMode="auto">
            <a:xfrm>
              <a:off x="889485" y="4678953"/>
              <a:ext cx="4462463" cy="1724025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rgbClr val="00FF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" name="Rectangle 1"/>
            <p:cNvSpPr/>
            <p:nvPr/>
          </p:nvSpPr>
          <p:spPr>
            <a:xfrm>
              <a:off x="881692" y="4678953"/>
              <a:ext cx="4470256" cy="17240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GRect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6AC2D8-0C14-2545-90F5-800170537FAE}"/>
              </a:ext>
            </a:extLst>
          </p:cNvPr>
          <p:cNvSpPr txBox="1"/>
          <p:nvPr/>
        </p:nvSpPr>
        <p:spPr>
          <a:xfrm>
            <a:off x="6741762" y="4618495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" pitchFamily="2" charset="0"/>
              </a:rPr>
              <a:t>rect</a:t>
            </a:r>
            <a:endParaRPr lang="en-US" dirty="0">
              <a:latin typeface="Courier" pitchFamily="2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3D0BC4E-D399-F145-B87A-5482B7256232}"/>
              </a:ext>
            </a:extLst>
          </p:cNvPr>
          <p:cNvSpPr/>
          <p:nvPr/>
        </p:nvSpPr>
        <p:spPr>
          <a:xfrm>
            <a:off x="6827142" y="5062970"/>
            <a:ext cx="1008911" cy="100891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EE09F20-5E79-F64C-B671-A6BE68CEAA42}"/>
              </a:ext>
            </a:extLst>
          </p:cNvPr>
          <p:cNvSpPr/>
          <p:nvPr/>
        </p:nvSpPr>
        <p:spPr>
          <a:xfrm>
            <a:off x="1960675" y="4969980"/>
            <a:ext cx="1008911" cy="1008911"/>
          </a:xfrm>
          <a:prstGeom prst="rect">
            <a:avLst/>
          </a:prstGeom>
          <a:solidFill>
            <a:srgbClr val="0000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E6F5B4C-0911-5C4C-9616-3518447D700A}"/>
              </a:ext>
            </a:extLst>
          </p:cNvPr>
          <p:cNvSpPr/>
          <p:nvPr/>
        </p:nvSpPr>
        <p:spPr>
          <a:xfrm>
            <a:off x="6855556" y="5060386"/>
            <a:ext cx="1008911" cy="1008911"/>
          </a:xfrm>
          <a:prstGeom prst="rect">
            <a:avLst/>
          </a:prstGeom>
          <a:solidFill>
            <a:srgbClr val="0000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15162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63" name="Rectangle 3"/>
          <p:cNvSpPr>
            <a:spLocks noChangeArrowheads="1"/>
          </p:cNvSpPr>
          <p:nvPr/>
        </p:nvSpPr>
        <p:spPr bwMode="auto">
          <a:xfrm>
            <a:off x="482600" y="1155700"/>
            <a:ext cx="8128000" cy="1206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algn="just">
              <a:lnSpc>
                <a:spcPct val="85000"/>
              </a:lnSpc>
              <a:spcAft>
                <a:spcPct val="50000"/>
              </a:spcAft>
            </a:pPr>
            <a:r>
              <a:rPr lang="en-US" sz="2400" b="0" dirty="0" err="1">
                <a:latin typeface="Courier" charset="0"/>
                <a:ea typeface="Courier" charset="0"/>
                <a:cs typeface="Courier" charset="0"/>
              </a:rPr>
              <a:t>GRect</a:t>
            </a:r>
            <a:r>
              <a:rPr lang="en-US" sz="2400" b="0" dirty="0"/>
              <a:t> is a variable type that stores a rectangle.</a:t>
            </a:r>
          </a:p>
        </p:txBody>
      </p:sp>
      <p:sp>
        <p:nvSpPr>
          <p:cNvPr id="757765" name="Rectangle 5"/>
          <p:cNvSpPr>
            <a:spLocks noChangeArrowheads="1"/>
          </p:cNvSpPr>
          <p:nvPr/>
        </p:nvSpPr>
        <p:spPr bwMode="auto">
          <a:xfrm>
            <a:off x="482600" y="1801488"/>
            <a:ext cx="8128000" cy="546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algn="just">
              <a:lnSpc>
                <a:spcPct val="85000"/>
              </a:lnSpc>
              <a:spcAft>
                <a:spcPct val="50000"/>
              </a:spcAft>
            </a:pPr>
            <a:r>
              <a:rPr lang="en-US" sz="2400" b="0" dirty="0"/>
              <a:t>As an example, the following </a:t>
            </a:r>
            <a:r>
              <a:rPr lang="en-US" sz="20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run</a:t>
            </a:r>
            <a:r>
              <a:rPr lang="en-US" sz="2400" b="0" dirty="0">
                <a:solidFill>
                  <a:srgbClr val="7030A0"/>
                </a:solidFill>
              </a:rPr>
              <a:t> </a:t>
            </a:r>
            <a:r>
              <a:rPr lang="en-US" sz="2400" b="0" dirty="0"/>
              <a:t>method displays a blue square</a:t>
            </a:r>
          </a:p>
        </p:txBody>
      </p:sp>
      <p:sp>
        <p:nvSpPr>
          <p:cNvPr id="757766" name="Rectangle 6"/>
          <p:cNvSpPr>
            <a:spLocks noChangeArrowheads="1"/>
          </p:cNvSpPr>
          <p:nvPr/>
        </p:nvSpPr>
        <p:spPr bwMode="auto">
          <a:xfrm>
            <a:off x="1371600" y="2639688"/>
            <a:ext cx="6781800" cy="1549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sz="16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public void 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run() {</a:t>
            </a:r>
          </a:p>
          <a:p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GRect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rect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16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sz="16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GRect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(200, 200);</a:t>
            </a:r>
          </a:p>
          <a:p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rect.setFilled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(true);</a:t>
            </a:r>
          </a:p>
          <a:p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rect.setColor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Color.BLUE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  add(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rect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, 50, 50);</a:t>
            </a:r>
          </a:p>
          <a:p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7D0878A-DE10-E441-8CAC-CF2963AB8A14}"/>
              </a:ext>
            </a:extLst>
          </p:cNvPr>
          <p:cNvGrpSpPr/>
          <p:nvPr/>
        </p:nvGrpSpPr>
        <p:grpSpPr>
          <a:xfrm>
            <a:off x="1522575" y="4444003"/>
            <a:ext cx="4519613" cy="1971675"/>
            <a:chOff x="856148" y="4444003"/>
            <a:chExt cx="4519613" cy="1971675"/>
          </a:xfrm>
        </p:grpSpPr>
        <p:pic>
          <p:nvPicPr>
            <p:cNvPr id="757767" name="Picture 7" descr="Graphics (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6148" y="4469403"/>
              <a:ext cx="4516438" cy="1946275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57768" name="Text Box 8"/>
            <p:cNvSpPr txBox="1">
              <a:spLocks noChangeArrowheads="1"/>
            </p:cNvSpPr>
            <p:nvPr/>
          </p:nvSpPr>
          <p:spPr bwMode="auto">
            <a:xfrm>
              <a:off x="929173" y="4444003"/>
              <a:ext cx="4446588" cy="2444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US" sz="1000" dirty="0">
                  <a:solidFill>
                    <a:srgbClr val="333333"/>
                  </a:solidFill>
                  <a:latin typeface="Helvetica" charset="0"/>
                </a:rPr>
                <a:t>Hello </a:t>
              </a:r>
              <a:r>
                <a:rPr lang="en-US" sz="1000" dirty="0" err="1">
                  <a:solidFill>
                    <a:srgbClr val="333333"/>
                  </a:solidFill>
                  <a:latin typeface="Helvetica" charset="0"/>
                </a:rPr>
                <a:t>Rect</a:t>
              </a:r>
              <a:endParaRPr lang="en-US" sz="1000" dirty="0">
                <a:solidFill>
                  <a:srgbClr val="333333"/>
                </a:solidFill>
                <a:latin typeface="Helvetica" charset="0"/>
              </a:endParaRPr>
            </a:p>
          </p:txBody>
        </p:sp>
        <p:sp>
          <p:nvSpPr>
            <p:cNvPr id="757769" name="Oval 9"/>
            <p:cNvSpPr>
              <a:spLocks noChangeArrowheads="1"/>
            </p:cNvSpPr>
            <p:nvPr/>
          </p:nvSpPr>
          <p:spPr bwMode="auto">
            <a:xfrm>
              <a:off x="889485" y="4678953"/>
              <a:ext cx="4462463" cy="1724025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rgbClr val="00FF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" name="Rectangle 1"/>
            <p:cNvSpPr/>
            <p:nvPr/>
          </p:nvSpPr>
          <p:spPr>
            <a:xfrm>
              <a:off x="881692" y="4678953"/>
              <a:ext cx="4470256" cy="17240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GRect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5E58104-9BC3-B346-95CD-FA1BF44343D2}"/>
              </a:ext>
            </a:extLst>
          </p:cNvPr>
          <p:cNvSpPr/>
          <p:nvPr/>
        </p:nvSpPr>
        <p:spPr>
          <a:xfrm>
            <a:off x="1620456" y="2893671"/>
            <a:ext cx="4328931" cy="347240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F4A43560-0BDB-8F41-B500-4E212CB5BAAF}"/>
              </a:ext>
            </a:extLst>
          </p:cNvPr>
          <p:cNvSpPr/>
          <p:nvPr/>
        </p:nvSpPr>
        <p:spPr>
          <a:xfrm>
            <a:off x="6311309" y="3264934"/>
            <a:ext cx="1120136" cy="766020"/>
          </a:xfrm>
          <a:custGeom>
            <a:avLst/>
            <a:gdLst>
              <a:gd name="connsiteX0" fmla="*/ 55756 w 1381603"/>
              <a:gd name="connsiteY0" fmla="*/ 403304 h 1083529"/>
              <a:gd name="connsiteX1" fmla="*/ 33454 w 1381603"/>
              <a:gd name="connsiteY1" fmla="*/ 838202 h 1083529"/>
              <a:gd name="connsiteX2" fmla="*/ 22303 w 1381603"/>
              <a:gd name="connsiteY2" fmla="*/ 882807 h 1083529"/>
              <a:gd name="connsiteX3" fmla="*/ 0 w 1381603"/>
              <a:gd name="connsiteY3" fmla="*/ 994319 h 1083529"/>
              <a:gd name="connsiteX4" fmla="*/ 44605 w 1381603"/>
              <a:gd name="connsiteY4" fmla="*/ 1005470 h 1083529"/>
              <a:gd name="connsiteX5" fmla="*/ 111512 w 1381603"/>
              <a:gd name="connsiteY5" fmla="*/ 1038924 h 1083529"/>
              <a:gd name="connsiteX6" fmla="*/ 189571 w 1381603"/>
              <a:gd name="connsiteY6" fmla="*/ 1050075 h 1083529"/>
              <a:gd name="connsiteX7" fmla="*/ 691376 w 1381603"/>
              <a:gd name="connsiteY7" fmla="*/ 1083529 h 1083529"/>
              <a:gd name="connsiteX8" fmla="*/ 1092820 w 1381603"/>
              <a:gd name="connsiteY8" fmla="*/ 1072377 h 1083529"/>
              <a:gd name="connsiteX9" fmla="*/ 1182029 w 1381603"/>
              <a:gd name="connsiteY9" fmla="*/ 1061226 h 1083529"/>
              <a:gd name="connsiteX10" fmla="*/ 1293542 w 1381603"/>
              <a:gd name="connsiteY10" fmla="*/ 1050075 h 1083529"/>
              <a:gd name="connsiteX11" fmla="*/ 1315844 w 1381603"/>
              <a:gd name="connsiteY11" fmla="*/ 525968 h 1083529"/>
              <a:gd name="connsiteX12" fmla="*/ 1304693 w 1381603"/>
              <a:gd name="connsiteY12" fmla="*/ 470212 h 1083529"/>
              <a:gd name="connsiteX13" fmla="*/ 1293542 w 1381603"/>
              <a:gd name="connsiteY13" fmla="*/ 436758 h 1083529"/>
              <a:gd name="connsiteX14" fmla="*/ 1237786 w 1381603"/>
              <a:gd name="connsiteY14" fmla="*/ 425607 h 1083529"/>
              <a:gd name="connsiteX15" fmla="*/ 802888 w 1381603"/>
              <a:gd name="connsiteY15" fmla="*/ 414455 h 1083529"/>
              <a:gd name="connsiteX16" fmla="*/ 769434 w 1381603"/>
              <a:gd name="connsiteY16" fmla="*/ 403304 h 1083529"/>
              <a:gd name="connsiteX17" fmla="*/ 457200 w 1381603"/>
              <a:gd name="connsiteY17" fmla="*/ 403304 h 1083529"/>
              <a:gd name="connsiteX18" fmla="*/ 367990 w 1381603"/>
              <a:gd name="connsiteY18" fmla="*/ 414455 h 1083529"/>
              <a:gd name="connsiteX19" fmla="*/ 278781 w 1381603"/>
              <a:gd name="connsiteY19" fmla="*/ 392153 h 1083529"/>
              <a:gd name="connsiteX20" fmla="*/ 312234 w 1381603"/>
              <a:gd name="connsiteY20" fmla="*/ 369851 h 1083529"/>
              <a:gd name="connsiteX21" fmla="*/ 356839 w 1381603"/>
              <a:gd name="connsiteY21" fmla="*/ 291792 h 1083529"/>
              <a:gd name="connsiteX22" fmla="*/ 367990 w 1381603"/>
              <a:gd name="connsiteY22" fmla="*/ 224885 h 1083529"/>
              <a:gd name="connsiteX23" fmla="*/ 379142 w 1381603"/>
              <a:gd name="connsiteY23" fmla="*/ 169129 h 1083529"/>
              <a:gd name="connsiteX24" fmla="*/ 390293 w 1381603"/>
              <a:gd name="connsiteY24" fmla="*/ 24163 h 1083529"/>
              <a:gd name="connsiteX25" fmla="*/ 401444 w 1381603"/>
              <a:gd name="connsiteY25" fmla="*/ 57616 h 1083529"/>
              <a:gd name="connsiteX26" fmla="*/ 468351 w 1381603"/>
              <a:gd name="connsiteY26" fmla="*/ 91070 h 1083529"/>
              <a:gd name="connsiteX27" fmla="*/ 591015 w 1381603"/>
              <a:gd name="connsiteY27" fmla="*/ 57616 h 1083529"/>
              <a:gd name="connsiteX28" fmla="*/ 602166 w 1381603"/>
              <a:gd name="connsiteY28" fmla="*/ 24163 h 1083529"/>
              <a:gd name="connsiteX29" fmla="*/ 401444 w 1381603"/>
              <a:gd name="connsiteY29" fmla="*/ 13012 h 1083529"/>
              <a:gd name="connsiteX30" fmla="*/ 367990 w 1381603"/>
              <a:gd name="connsiteY30" fmla="*/ 79919 h 1083529"/>
              <a:gd name="connsiteX31" fmla="*/ 390293 w 1381603"/>
              <a:gd name="connsiteY31" fmla="*/ 102221 h 1083529"/>
              <a:gd name="connsiteX32" fmla="*/ 423746 w 1381603"/>
              <a:gd name="connsiteY32" fmla="*/ 113373 h 1083529"/>
              <a:gd name="connsiteX33" fmla="*/ 546410 w 1381603"/>
              <a:gd name="connsiteY33" fmla="*/ 102221 h 1083529"/>
              <a:gd name="connsiteX34" fmla="*/ 613317 w 1381603"/>
              <a:gd name="connsiteY34" fmla="*/ 79919 h 1083529"/>
              <a:gd name="connsiteX35" fmla="*/ 657922 w 1381603"/>
              <a:gd name="connsiteY35" fmla="*/ 79919 h 1083529"/>
              <a:gd name="connsiteX36" fmla="*/ 669073 w 1381603"/>
              <a:gd name="connsiteY36" fmla="*/ 180280 h 1083529"/>
              <a:gd name="connsiteX37" fmla="*/ 691376 w 1381603"/>
              <a:gd name="connsiteY37" fmla="*/ 224885 h 1083529"/>
              <a:gd name="connsiteX38" fmla="*/ 769434 w 1381603"/>
              <a:gd name="connsiteY38" fmla="*/ 314094 h 1083529"/>
              <a:gd name="connsiteX39" fmla="*/ 791737 w 1381603"/>
              <a:gd name="connsiteY39" fmla="*/ 336397 h 1083529"/>
              <a:gd name="connsiteX40" fmla="*/ 836342 w 1381603"/>
              <a:gd name="connsiteY40" fmla="*/ 358699 h 1083529"/>
              <a:gd name="connsiteX41" fmla="*/ 869795 w 1381603"/>
              <a:gd name="connsiteY41" fmla="*/ 381002 h 1083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1381603" h="1083529">
                <a:moveTo>
                  <a:pt x="55756" y="403304"/>
                </a:moveTo>
                <a:cubicBezTo>
                  <a:pt x="48322" y="548270"/>
                  <a:pt x="43556" y="693397"/>
                  <a:pt x="33454" y="838202"/>
                </a:cubicBezTo>
                <a:cubicBezTo>
                  <a:pt x="32387" y="853491"/>
                  <a:pt x="25309" y="867779"/>
                  <a:pt x="22303" y="882807"/>
                </a:cubicBezTo>
                <a:cubicBezTo>
                  <a:pt x="-5039" y="1019515"/>
                  <a:pt x="25901" y="890713"/>
                  <a:pt x="0" y="994319"/>
                </a:cubicBezTo>
                <a:cubicBezTo>
                  <a:pt x="14868" y="998036"/>
                  <a:pt x="30375" y="999778"/>
                  <a:pt x="44605" y="1005470"/>
                </a:cubicBezTo>
                <a:cubicBezTo>
                  <a:pt x="67756" y="1014731"/>
                  <a:pt x="87680" y="1031591"/>
                  <a:pt x="111512" y="1038924"/>
                </a:cubicBezTo>
                <a:cubicBezTo>
                  <a:pt x="136634" y="1046654"/>
                  <a:pt x="163593" y="1046078"/>
                  <a:pt x="189571" y="1050075"/>
                </a:cubicBezTo>
                <a:cubicBezTo>
                  <a:pt x="425923" y="1086436"/>
                  <a:pt x="65285" y="1051421"/>
                  <a:pt x="691376" y="1083529"/>
                </a:cubicBezTo>
                <a:lnTo>
                  <a:pt x="1092820" y="1072377"/>
                </a:lnTo>
                <a:cubicBezTo>
                  <a:pt x="1122757" y="1071016"/>
                  <a:pt x="1152245" y="1064535"/>
                  <a:pt x="1182029" y="1061226"/>
                </a:cubicBezTo>
                <a:cubicBezTo>
                  <a:pt x="1219157" y="1057101"/>
                  <a:pt x="1256371" y="1053792"/>
                  <a:pt x="1293542" y="1050075"/>
                </a:cubicBezTo>
                <a:cubicBezTo>
                  <a:pt x="1465490" y="935443"/>
                  <a:pt x="1336214" y="1035224"/>
                  <a:pt x="1315844" y="525968"/>
                </a:cubicBezTo>
                <a:cubicBezTo>
                  <a:pt x="1315086" y="507030"/>
                  <a:pt x="1309290" y="488600"/>
                  <a:pt x="1304693" y="470212"/>
                </a:cubicBezTo>
                <a:cubicBezTo>
                  <a:pt x="1301842" y="458808"/>
                  <a:pt x="1303322" y="443278"/>
                  <a:pt x="1293542" y="436758"/>
                </a:cubicBezTo>
                <a:cubicBezTo>
                  <a:pt x="1277772" y="426245"/>
                  <a:pt x="1256720" y="426468"/>
                  <a:pt x="1237786" y="425607"/>
                </a:cubicBezTo>
                <a:cubicBezTo>
                  <a:pt x="1092922" y="419022"/>
                  <a:pt x="947854" y="418172"/>
                  <a:pt x="802888" y="414455"/>
                </a:cubicBezTo>
                <a:cubicBezTo>
                  <a:pt x="791737" y="410738"/>
                  <a:pt x="781029" y="405236"/>
                  <a:pt x="769434" y="403304"/>
                </a:cubicBezTo>
                <a:cubicBezTo>
                  <a:pt x="642015" y="382068"/>
                  <a:pt x="611853" y="395165"/>
                  <a:pt x="457200" y="403304"/>
                </a:cubicBezTo>
                <a:lnTo>
                  <a:pt x="367990" y="414455"/>
                </a:lnTo>
                <a:cubicBezTo>
                  <a:pt x="351751" y="416366"/>
                  <a:pt x="223527" y="461220"/>
                  <a:pt x="278781" y="392153"/>
                </a:cubicBezTo>
                <a:cubicBezTo>
                  <a:pt x="287153" y="381688"/>
                  <a:pt x="301083" y="377285"/>
                  <a:pt x="312234" y="369851"/>
                </a:cubicBezTo>
                <a:cubicBezTo>
                  <a:pt x="327167" y="347451"/>
                  <a:pt x="349121" y="317518"/>
                  <a:pt x="356839" y="291792"/>
                </a:cubicBezTo>
                <a:cubicBezTo>
                  <a:pt x="363336" y="270136"/>
                  <a:pt x="363945" y="247130"/>
                  <a:pt x="367990" y="224885"/>
                </a:cubicBezTo>
                <a:cubicBezTo>
                  <a:pt x="371381" y="206237"/>
                  <a:pt x="375425" y="187714"/>
                  <a:pt x="379142" y="169129"/>
                </a:cubicBezTo>
                <a:cubicBezTo>
                  <a:pt x="382859" y="120807"/>
                  <a:pt x="380789" y="71687"/>
                  <a:pt x="390293" y="24163"/>
                </a:cubicBezTo>
                <a:cubicBezTo>
                  <a:pt x="392598" y="12637"/>
                  <a:pt x="394101" y="48438"/>
                  <a:pt x="401444" y="57616"/>
                </a:cubicBezTo>
                <a:cubicBezTo>
                  <a:pt x="417166" y="77268"/>
                  <a:pt x="446312" y="83724"/>
                  <a:pt x="468351" y="91070"/>
                </a:cubicBezTo>
                <a:cubicBezTo>
                  <a:pt x="503164" y="86718"/>
                  <a:pt x="562901" y="92758"/>
                  <a:pt x="591015" y="57616"/>
                </a:cubicBezTo>
                <a:cubicBezTo>
                  <a:pt x="598358" y="48438"/>
                  <a:pt x="598449" y="35314"/>
                  <a:pt x="602166" y="24163"/>
                </a:cubicBezTo>
                <a:cubicBezTo>
                  <a:pt x="492796" y="-12295"/>
                  <a:pt x="558687" y="-92"/>
                  <a:pt x="401444" y="13012"/>
                </a:cubicBezTo>
                <a:cubicBezTo>
                  <a:pt x="394217" y="23852"/>
                  <a:pt x="364439" y="62163"/>
                  <a:pt x="367990" y="79919"/>
                </a:cubicBezTo>
                <a:cubicBezTo>
                  <a:pt x="370052" y="90228"/>
                  <a:pt x="381278" y="96812"/>
                  <a:pt x="390293" y="102221"/>
                </a:cubicBezTo>
                <a:cubicBezTo>
                  <a:pt x="400372" y="108269"/>
                  <a:pt x="412595" y="109656"/>
                  <a:pt x="423746" y="113373"/>
                </a:cubicBezTo>
                <a:cubicBezTo>
                  <a:pt x="464634" y="109656"/>
                  <a:pt x="505978" y="109356"/>
                  <a:pt x="546410" y="102221"/>
                </a:cubicBezTo>
                <a:cubicBezTo>
                  <a:pt x="569561" y="98135"/>
                  <a:pt x="613317" y="79919"/>
                  <a:pt x="613317" y="79919"/>
                </a:cubicBezTo>
                <a:cubicBezTo>
                  <a:pt x="626062" y="67174"/>
                  <a:pt x="645178" y="33189"/>
                  <a:pt x="657922" y="79919"/>
                </a:cubicBezTo>
                <a:cubicBezTo>
                  <a:pt x="666778" y="112393"/>
                  <a:pt x="661504" y="147482"/>
                  <a:pt x="669073" y="180280"/>
                </a:cubicBezTo>
                <a:cubicBezTo>
                  <a:pt x="672811" y="196478"/>
                  <a:pt x="683128" y="210452"/>
                  <a:pt x="691376" y="224885"/>
                </a:cubicBezTo>
                <a:cubicBezTo>
                  <a:pt x="715964" y="267914"/>
                  <a:pt x="728311" y="272971"/>
                  <a:pt x="769434" y="314094"/>
                </a:cubicBezTo>
                <a:cubicBezTo>
                  <a:pt x="776868" y="321528"/>
                  <a:pt x="782333" y="331695"/>
                  <a:pt x="791737" y="336397"/>
                </a:cubicBezTo>
                <a:lnTo>
                  <a:pt x="836342" y="358699"/>
                </a:lnTo>
                <a:cubicBezTo>
                  <a:pt x="861272" y="383630"/>
                  <a:pt x="848131" y="381002"/>
                  <a:pt x="869795" y="381002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52BBDB36-3199-7B48-B36E-09D45A2E3E69}"/>
              </a:ext>
            </a:extLst>
          </p:cNvPr>
          <p:cNvSpPr/>
          <p:nvPr/>
        </p:nvSpPr>
        <p:spPr>
          <a:xfrm>
            <a:off x="6697791" y="2796682"/>
            <a:ext cx="906776" cy="341222"/>
          </a:xfrm>
          <a:custGeom>
            <a:avLst/>
            <a:gdLst>
              <a:gd name="connsiteX0" fmla="*/ 0 w 1137424"/>
              <a:gd name="connsiteY0" fmla="*/ 323386 h 428016"/>
              <a:gd name="connsiteX1" fmla="*/ 22302 w 1137424"/>
              <a:gd name="connsiteY1" fmla="*/ 423747 h 428016"/>
              <a:gd name="connsiteX2" fmla="*/ 167268 w 1137424"/>
              <a:gd name="connsiteY2" fmla="*/ 111513 h 428016"/>
              <a:gd name="connsiteX3" fmla="*/ 133814 w 1137424"/>
              <a:gd name="connsiteY3" fmla="*/ 89210 h 428016"/>
              <a:gd name="connsiteX4" fmla="*/ 66907 w 1137424"/>
              <a:gd name="connsiteY4" fmla="*/ 211874 h 428016"/>
              <a:gd name="connsiteX5" fmla="*/ 133814 w 1137424"/>
              <a:gd name="connsiteY5" fmla="*/ 334537 h 428016"/>
              <a:gd name="connsiteX6" fmla="*/ 178419 w 1137424"/>
              <a:gd name="connsiteY6" fmla="*/ 345688 h 428016"/>
              <a:gd name="connsiteX7" fmla="*/ 334536 w 1137424"/>
              <a:gd name="connsiteY7" fmla="*/ 323386 h 428016"/>
              <a:gd name="connsiteX8" fmla="*/ 390292 w 1137424"/>
              <a:gd name="connsiteY8" fmla="*/ 267630 h 428016"/>
              <a:gd name="connsiteX9" fmla="*/ 401444 w 1137424"/>
              <a:gd name="connsiteY9" fmla="*/ 234176 h 428016"/>
              <a:gd name="connsiteX10" fmla="*/ 423746 w 1137424"/>
              <a:gd name="connsiteY10" fmla="*/ 200722 h 428016"/>
              <a:gd name="connsiteX11" fmla="*/ 446049 w 1137424"/>
              <a:gd name="connsiteY11" fmla="*/ 122664 h 428016"/>
              <a:gd name="connsiteX12" fmla="*/ 434897 w 1137424"/>
              <a:gd name="connsiteY12" fmla="*/ 55756 h 428016"/>
              <a:gd name="connsiteX13" fmla="*/ 356839 w 1137424"/>
              <a:gd name="connsiteY13" fmla="*/ 100361 h 428016"/>
              <a:gd name="connsiteX14" fmla="*/ 345688 w 1137424"/>
              <a:gd name="connsiteY14" fmla="*/ 133815 h 428016"/>
              <a:gd name="connsiteX15" fmla="*/ 356839 w 1137424"/>
              <a:gd name="connsiteY15" fmla="*/ 301083 h 428016"/>
              <a:gd name="connsiteX16" fmla="*/ 367990 w 1137424"/>
              <a:gd name="connsiteY16" fmla="*/ 334537 h 428016"/>
              <a:gd name="connsiteX17" fmla="*/ 401444 w 1137424"/>
              <a:gd name="connsiteY17" fmla="*/ 356839 h 428016"/>
              <a:gd name="connsiteX18" fmla="*/ 479502 w 1137424"/>
              <a:gd name="connsiteY18" fmla="*/ 390293 h 428016"/>
              <a:gd name="connsiteX19" fmla="*/ 669073 w 1137424"/>
              <a:gd name="connsiteY19" fmla="*/ 379142 h 428016"/>
              <a:gd name="connsiteX20" fmla="*/ 702527 w 1137424"/>
              <a:gd name="connsiteY20" fmla="*/ 323386 h 428016"/>
              <a:gd name="connsiteX21" fmla="*/ 724829 w 1137424"/>
              <a:gd name="connsiteY21" fmla="*/ 301083 h 428016"/>
              <a:gd name="connsiteX22" fmla="*/ 735980 w 1137424"/>
              <a:gd name="connsiteY22" fmla="*/ 267630 h 428016"/>
              <a:gd name="connsiteX23" fmla="*/ 769434 w 1137424"/>
              <a:gd name="connsiteY23" fmla="*/ 144966 h 428016"/>
              <a:gd name="connsiteX24" fmla="*/ 758283 w 1137424"/>
              <a:gd name="connsiteY24" fmla="*/ 89210 h 428016"/>
              <a:gd name="connsiteX25" fmla="*/ 691375 w 1137424"/>
              <a:gd name="connsiteY25" fmla="*/ 22303 h 428016"/>
              <a:gd name="connsiteX26" fmla="*/ 669073 w 1137424"/>
              <a:gd name="connsiteY26" fmla="*/ 0 h 428016"/>
              <a:gd name="connsiteX27" fmla="*/ 591014 w 1137424"/>
              <a:gd name="connsiteY27" fmla="*/ 11152 h 428016"/>
              <a:gd name="connsiteX28" fmla="*/ 557561 w 1137424"/>
              <a:gd name="connsiteY28" fmla="*/ 78059 h 428016"/>
              <a:gd name="connsiteX29" fmla="*/ 602166 w 1137424"/>
              <a:gd name="connsiteY29" fmla="*/ 289932 h 428016"/>
              <a:gd name="connsiteX30" fmla="*/ 624468 w 1137424"/>
              <a:gd name="connsiteY30" fmla="*/ 312235 h 428016"/>
              <a:gd name="connsiteX31" fmla="*/ 691375 w 1137424"/>
              <a:gd name="connsiteY31" fmla="*/ 356839 h 428016"/>
              <a:gd name="connsiteX32" fmla="*/ 802888 w 1137424"/>
              <a:gd name="connsiteY32" fmla="*/ 345688 h 428016"/>
              <a:gd name="connsiteX33" fmla="*/ 880946 w 1137424"/>
              <a:gd name="connsiteY33" fmla="*/ 312235 h 428016"/>
              <a:gd name="connsiteX34" fmla="*/ 936702 w 1137424"/>
              <a:gd name="connsiteY34" fmla="*/ 278781 h 428016"/>
              <a:gd name="connsiteX35" fmla="*/ 959005 w 1137424"/>
              <a:gd name="connsiteY35" fmla="*/ 256478 h 428016"/>
              <a:gd name="connsiteX36" fmla="*/ 992458 w 1137424"/>
              <a:gd name="connsiteY36" fmla="*/ 234176 h 428016"/>
              <a:gd name="connsiteX37" fmla="*/ 1014761 w 1137424"/>
              <a:gd name="connsiteY37" fmla="*/ 211874 h 428016"/>
              <a:gd name="connsiteX38" fmla="*/ 1070517 w 1137424"/>
              <a:gd name="connsiteY38" fmla="*/ 167269 h 428016"/>
              <a:gd name="connsiteX39" fmla="*/ 1081668 w 1137424"/>
              <a:gd name="connsiteY39" fmla="*/ 133815 h 428016"/>
              <a:gd name="connsiteX40" fmla="*/ 1103971 w 1137424"/>
              <a:gd name="connsiteY40" fmla="*/ 100361 h 428016"/>
              <a:gd name="connsiteX41" fmla="*/ 1092819 w 1137424"/>
              <a:gd name="connsiteY41" fmla="*/ 22303 h 428016"/>
              <a:gd name="connsiteX42" fmla="*/ 892097 w 1137424"/>
              <a:gd name="connsiteY42" fmla="*/ 66908 h 428016"/>
              <a:gd name="connsiteX43" fmla="*/ 880946 w 1137424"/>
              <a:gd name="connsiteY43" fmla="*/ 100361 h 428016"/>
              <a:gd name="connsiteX44" fmla="*/ 903249 w 1137424"/>
              <a:gd name="connsiteY44" fmla="*/ 256478 h 428016"/>
              <a:gd name="connsiteX45" fmla="*/ 970156 w 1137424"/>
              <a:gd name="connsiteY45" fmla="*/ 345688 h 428016"/>
              <a:gd name="connsiteX46" fmla="*/ 1003610 w 1137424"/>
              <a:gd name="connsiteY46" fmla="*/ 367991 h 428016"/>
              <a:gd name="connsiteX47" fmla="*/ 1070517 w 1137424"/>
              <a:gd name="connsiteY47" fmla="*/ 390293 h 428016"/>
              <a:gd name="connsiteX48" fmla="*/ 1103971 w 1137424"/>
              <a:gd name="connsiteY48" fmla="*/ 412595 h 428016"/>
              <a:gd name="connsiteX49" fmla="*/ 1137424 w 1137424"/>
              <a:gd name="connsiteY49" fmla="*/ 423747 h 428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1137424" h="428016">
                <a:moveTo>
                  <a:pt x="0" y="323386"/>
                </a:moveTo>
                <a:cubicBezTo>
                  <a:pt x="7434" y="356840"/>
                  <a:pt x="-1081" y="448800"/>
                  <a:pt x="22302" y="423747"/>
                </a:cubicBezTo>
                <a:cubicBezTo>
                  <a:pt x="118369" y="320818"/>
                  <a:pt x="138780" y="225465"/>
                  <a:pt x="167268" y="111513"/>
                </a:cubicBezTo>
                <a:cubicBezTo>
                  <a:pt x="156117" y="104079"/>
                  <a:pt x="147216" y="89210"/>
                  <a:pt x="133814" y="89210"/>
                </a:cubicBezTo>
                <a:cubicBezTo>
                  <a:pt x="50673" y="89210"/>
                  <a:pt x="73766" y="150143"/>
                  <a:pt x="66907" y="211874"/>
                </a:cubicBezTo>
                <a:cubicBezTo>
                  <a:pt x="85574" y="286538"/>
                  <a:pt x="69627" y="302443"/>
                  <a:pt x="133814" y="334537"/>
                </a:cubicBezTo>
                <a:cubicBezTo>
                  <a:pt x="147522" y="341391"/>
                  <a:pt x="163551" y="341971"/>
                  <a:pt x="178419" y="345688"/>
                </a:cubicBezTo>
                <a:cubicBezTo>
                  <a:pt x="230458" y="338254"/>
                  <a:pt x="283366" y="335426"/>
                  <a:pt x="334536" y="323386"/>
                </a:cubicBezTo>
                <a:cubicBezTo>
                  <a:pt x="359812" y="317439"/>
                  <a:pt x="379884" y="288445"/>
                  <a:pt x="390292" y="267630"/>
                </a:cubicBezTo>
                <a:cubicBezTo>
                  <a:pt x="395549" y="257116"/>
                  <a:pt x="396187" y="244690"/>
                  <a:pt x="401444" y="234176"/>
                </a:cubicBezTo>
                <a:cubicBezTo>
                  <a:pt x="407438" y="222189"/>
                  <a:pt x="417752" y="212709"/>
                  <a:pt x="423746" y="200722"/>
                </a:cubicBezTo>
                <a:cubicBezTo>
                  <a:pt x="431744" y="184726"/>
                  <a:pt x="442477" y="136953"/>
                  <a:pt x="446049" y="122664"/>
                </a:cubicBezTo>
                <a:cubicBezTo>
                  <a:pt x="442332" y="100361"/>
                  <a:pt x="452267" y="70231"/>
                  <a:pt x="434897" y="55756"/>
                </a:cubicBezTo>
                <a:cubicBezTo>
                  <a:pt x="396511" y="23768"/>
                  <a:pt x="368080" y="83500"/>
                  <a:pt x="356839" y="100361"/>
                </a:cubicBezTo>
                <a:cubicBezTo>
                  <a:pt x="353122" y="111512"/>
                  <a:pt x="345688" y="122060"/>
                  <a:pt x="345688" y="133815"/>
                </a:cubicBezTo>
                <a:cubicBezTo>
                  <a:pt x="345688" y="189695"/>
                  <a:pt x="350668" y="245545"/>
                  <a:pt x="356839" y="301083"/>
                </a:cubicBezTo>
                <a:cubicBezTo>
                  <a:pt x="358137" y="312766"/>
                  <a:pt x="360647" y="325358"/>
                  <a:pt x="367990" y="334537"/>
                </a:cubicBezTo>
                <a:cubicBezTo>
                  <a:pt x="376362" y="345002"/>
                  <a:pt x="389808" y="350190"/>
                  <a:pt x="401444" y="356839"/>
                </a:cubicBezTo>
                <a:cubicBezTo>
                  <a:pt x="440030" y="378888"/>
                  <a:pt x="441969" y="377782"/>
                  <a:pt x="479502" y="390293"/>
                </a:cubicBezTo>
                <a:cubicBezTo>
                  <a:pt x="542692" y="386576"/>
                  <a:pt x="606548" y="389014"/>
                  <a:pt x="669073" y="379142"/>
                </a:cubicBezTo>
                <a:cubicBezTo>
                  <a:pt x="694040" y="375200"/>
                  <a:pt x="694363" y="336992"/>
                  <a:pt x="702527" y="323386"/>
                </a:cubicBezTo>
                <a:cubicBezTo>
                  <a:pt x="707936" y="314371"/>
                  <a:pt x="717395" y="308517"/>
                  <a:pt x="724829" y="301083"/>
                </a:cubicBezTo>
                <a:cubicBezTo>
                  <a:pt x="728546" y="289932"/>
                  <a:pt x="732887" y="278970"/>
                  <a:pt x="735980" y="267630"/>
                </a:cubicBezTo>
                <a:cubicBezTo>
                  <a:pt x="773712" y="129281"/>
                  <a:pt x="743767" y="221970"/>
                  <a:pt x="769434" y="144966"/>
                </a:cubicBezTo>
                <a:cubicBezTo>
                  <a:pt x="765717" y="126381"/>
                  <a:pt x="764938" y="106957"/>
                  <a:pt x="758283" y="89210"/>
                </a:cubicBezTo>
                <a:cubicBezTo>
                  <a:pt x="744610" y="52750"/>
                  <a:pt x="720438" y="46522"/>
                  <a:pt x="691375" y="22303"/>
                </a:cubicBezTo>
                <a:cubicBezTo>
                  <a:pt x="683298" y="15572"/>
                  <a:pt x="676507" y="7434"/>
                  <a:pt x="669073" y="0"/>
                </a:cubicBezTo>
                <a:cubicBezTo>
                  <a:pt x="643053" y="3717"/>
                  <a:pt x="615032" y="477"/>
                  <a:pt x="591014" y="11152"/>
                </a:cubicBezTo>
                <a:cubicBezTo>
                  <a:pt x="574096" y="18671"/>
                  <a:pt x="562509" y="63215"/>
                  <a:pt x="557561" y="78059"/>
                </a:cubicBezTo>
                <a:cubicBezTo>
                  <a:pt x="572326" y="196182"/>
                  <a:pt x="548673" y="223065"/>
                  <a:pt x="602166" y="289932"/>
                </a:cubicBezTo>
                <a:cubicBezTo>
                  <a:pt x="608734" y="298142"/>
                  <a:pt x="616057" y="305927"/>
                  <a:pt x="624468" y="312235"/>
                </a:cubicBezTo>
                <a:cubicBezTo>
                  <a:pt x="645911" y="328317"/>
                  <a:pt x="691375" y="356839"/>
                  <a:pt x="691375" y="356839"/>
                </a:cubicBezTo>
                <a:cubicBezTo>
                  <a:pt x="728546" y="353122"/>
                  <a:pt x="765966" y="351368"/>
                  <a:pt x="802888" y="345688"/>
                </a:cubicBezTo>
                <a:cubicBezTo>
                  <a:pt x="826587" y="342042"/>
                  <a:pt x="861925" y="321745"/>
                  <a:pt x="880946" y="312235"/>
                </a:cubicBezTo>
                <a:cubicBezTo>
                  <a:pt x="937458" y="255723"/>
                  <a:pt x="864322" y="322210"/>
                  <a:pt x="936702" y="278781"/>
                </a:cubicBezTo>
                <a:cubicBezTo>
                  <a:pt x="945717" y="273372"/>
                  <a:pt x="950795" y="263046"/>
                  <a:pt x="959005" y="256478"/>
                </a:cubicBezTo>
                <a:cubicBezTo>
                  <a:pt x="969470" y="248106"/>
                  <a:pt x="981993" y="242548"/>
                  <a:pt x="992458" y="234176"/>
                </a:cubicBezTo>
                <a:cubicBezTo>
                  <a:pt x="1000668" y="227608"/>
                  <a:pt x="1006551" y="218442"/>
                  <a:pt x="1014761" y="211874"/>
                </a:cubicBezTo>
                <a:cubicBezTo>
                  <a:pt x="1085097" y="155605"/>
                  <a:pt x="1016666" y="221118"/>
                  <a:pt x="1070517" y="167269"/>
                </a:cubicBezTo>
                <a:cubicBezTo>
                  <a:pt x="1074234" y="156118"/>
                  <a:pt x="1076411" y="144329"/>
                  <a:pt x="1081668" y="133815"/>
                </a:cubicBezTo>
                <a:cubicBezTo>
                  <a:pt x="1087662" y="121828"/>
                  <a:pt x="1102637" y="113697"/>
                  <a:pt x="1103971" y="100361"/>
                </a:cubicBezTo>
                <a:cubicBezTo>
                  <a:pt x="1106586" y="74208"/>
                  <a:pt x="1096536" y="48322"/>
                  <a:pt x="1092819" y="22303"/>
                </a:cubicBezTo>
                <a:cubicBezTo>
                  <a:pt x="964541" y="30320"/>
                  <a:pt x="933169" y="-15234"/>
                  <a:pt x="892097" y="66908"/>
                </a:cubicBezTo>
                <a:cubicBezTo>
                  <a:pt x="886840" y="77421"/>
                  <a:pt x="884663" y="89210"/>
                  <a:pt x="880946" y="100361"/>
                </a:cubicBezTo>
                <a:cubicBezTo>
                  <a:pt x="888380" y="152400"/>
                  <a:pt x="888144" y="206128"/>
                  <a:pt x="903249" y="256478"/>
                </a:cubicBezTo>
                <a:cubicBezTo>
                  <a:pt x="908884" y="275260"/>
                  <a:pt x="946472" y="326741"/>
                  <a:pt x="970156" y="345688"/>
                </a:cubicBezTo>
                <a:cubicBezTo>
                  <a:pt x="980621" y="354060"/>
                  <a:pt x="991363" y="362548"/>
                  <a:pt x="1003610" y="367991"/>
                </a:cubicBezTo>
                <a:cubicBezTo>
                  <a:pt x="1025093" y="377539"/>
                  <a:pt x="1050956" y="377253"/>
                  <a:pt x="1070517" y="390293"/>
                </a:cubicBezTo>
                <a:cubicBezTo>
                  <a:pt x="1081668" y="397727"/>
                  <a:pt x="1091984" y="406601"/>
                  <a:pt x="1103971" y="412595"/>
                </a:cubicBezTo>
                <a:cubicBezTo>
                  <a:pt x="1114484" y="417852"/>
                  <a:pt x="1137424" y="423747"/>
                  <a:pt x="1137424" y="423747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6AC2D8-0C14-2545-90F5-800170537FAE}"/>
              </a:ext>
            </a:extLst>
          </p:cNvPr>
          <p:cNvSpPr txBox="1"/>
          <p:nvPr/>
        </p:nvSpPr>
        <p:spPr>
          <a:xfrm>
            <a:off x="6741762" y="4618495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" pitchFamily="2" charset="0"/>
              </a:rPr>
              <a:t>rect</a:t>
            </a:r>
            <a:endParaRPr lang="en-US" dirty="0">
              <a:latin typeface="Courier" pitchFamily="2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3D0BC4E-D399-F145-B87A-5482B7256232}"/>
              </a:ext>
            </a:extLst>
          </p:cNvPr>
          <p:cNvSpPr/>
          <p:nvPr/>
        </p:nvSpPr>
        <p:spPr>
          <a:xfrm>
            <a:off x="6827142" y="5062970"/>
            <a:ext cx="1008911" cy="100891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343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4" grpId="0" animBg="1"/>
      <p:bldP spid="14" grpId="1" animBg="1"/>
      <p:bldP spid="5" grpId="0"/>
      <p:bldP spid="15" grpId="0" animBg="1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63" name="Rectangle 3"/>
          <p:cNvSpPr>
            <a:spLocks noChangeArrowheads="1"/>
          </p:cNvSpPr>
          <p:nvPr/>
        </p:nvSpPr>
        <p:spPr bwMode="auto">
          <a:xfrm>
            <a:off x="482600" y="1155700"/>
            <a:ext cx="8128000" cy="1206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algn="just">
              <a:lnSpc>
                <a:spcPct val="85000"/>
              </a:lnSpc>
              <a:spcAft>
                <a:spcPct val="50000"/>
              </a:spcAft>
            </a:pPr>
            <a:r>
              <a:rPr lang="en-US" sz="2400" b="0" dirty="0" err="1">
                <a:latin typeface="Courier" charset="0"/>
                <a:ea typeface="Courier" charset="0"/>
                <a:cs typeface="Courier" charset="0"/>
              </a:rPr>
              <a:t>GRect</a:t>
            </a:r>
            <a:r>
              <a:rPr lang="en-US" sz="2400" b="0" dirty="0"/>
              <a:t> is a variable type that stores a rectangle.</a:t>
            </a:r>
          </a:p>
        </p:txBody>
      </p:sp>
      <p:sp>
        <p:nvSpPr>
          <p:cNvPr id="757765" name="Rectangle 5"/>
          <p:cNvSpPr>
            <a:spLocks noChangeArrowheads="1"/>
          </p:cNvSpPr>
          <p:nvPr/>
        </p:nvSpPr>
        <p:spPr bwMode="auto">
          <a:xfrm>
            <a:off x="482600" y="1801488"/>
            <a:ext cx="8128000" cy="546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algn="just">
              <a:lnSpc>
                <a:spcPct val="85000"/>
              </a:lnSpc>
              <a:spcAft>
                <a:spcPct val="50000"/>
              </a:spcAft>
            </a:pPr>
            <a:r>
              <a:rPr lang="en-US" sz="2400" b="0" dirty="0"/>
              <a:t>As an example, the following </a:t>
            </a:r>
            <a:r>
              <a:rPr lang="en-US" sz="20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run</a:t>
            </a:r>
            <a:r>
              <a:rPr lang="en-US" sz="2400" b="0" dirty="0">
                <a:solidFill>
                  <a:srgbClr val="7030A0"/>
                </a:solidFill>
              </a:rPr>
              <a:t> </a:t>
            </a:r>
            <a:r>
              <a:rPr lang="en-US" sz="2400" b="0" dirty="0"/>
              <a:t>method displays a blue square</a:t>
            </a:r>
          </a:p>
        </p:txBody>
      </p:sp>
      <p:sp>
        <p:nvSpPr>
          <p:cNvPr id="757766" name="Rectangle 6"/>
          <p:cNvSpPr>
            <a:spLocks noChangeArrowheads="1"/>
          </p:cNvSpPr>
          <p:nvPr/>
        </p:nvSpPr>
        <p:spPr bwMode="auto">
          <a:xfrm>
            <a:off x="1371600" y="2639688"/>
            <a:ext cx="6781800" cy="1549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sz="16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public void 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run() {</a:t>
            </a:r>
          </a:p>
          <a:p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GRect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rect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16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sz="16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GRect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(200, 200);</a:t>
            </a:r>
          </a:p>
          <a:p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rect.setFilled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(true);</a:t>
            </a:r>
          </a:p>
          <a:p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rect.setColor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Color.BLUE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  add(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rect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, 50, 50);</a:t>
            </a:r>
          </a:p>
          <a:p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7D0878A-DE10-E441-8CAC-CF2963AB8A14}"/>
              </a:ext>
            </a:extLst>
          </p:cNvPr>
          <p:cNvGrpSpPr/>
          <p:nvPr/>
        </p:nvGrpSpPr>
        <p:grpSpPr>
          <a:xfrm>
            <a:off x="1522575" y="4444003"/>
            <a:ext cx="4519613" cy="1971675"/>
            <a:chOff x="856148" y="4444003"/>
            <a:chExt cx="4519613" cy="1971675"/>
          </a:xfrm>
        </p:grpSpPr>
        <p:pic>
          <p:nvPicPr>
            <p:cNvPr id="757767" name="Picture 7" descr="Graphics (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6148" y="4469403"/>
              <a:ext cx="4516438" cy="1946275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57768" name="Text Box 8"/>
            <p:cNvSpPr txBox="1">
              <a:spLocks noChangeArrowheads="1"/>
            </p:cNvSpPr>
            <p:nvPr/>
          </p:nvSpPr>
          <p:spPr bwMode="auto">
            <a:xfrm>
              <a:off x="929173" y="4444003"/>
              <a:ext cx="4446588" cy="2444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US" sz="1000" dirty="0">
                  <a:solidFill>
                    <a:srgbClr val="333333"/>
                  </a:solidFill>
                  <a:latin typeface="Helvetica" charset="0"/>
                </a:rPr>
                <a:t>Hello </a:t>
              </a:r>
              <a:r>
                <a:rPr lang="en-US" sz="1000" dirty="0" err="1">
                  <a:solidFill>
                    <a:srgbClr val="333333"/>
                  </a:solidFill>
                  <a:latin typeface="Helvetica" charset="0"/>
                </a:rPr>
                <a:t>Rect</a:t>
              </a:r>
              <a:endParaRPr lang="en-US" sz="1000" dirty="0">
                <a:solidFill>
                  <a:srgbClr val="333333"/>
                </a:solidFill>
                <a:latin typeface="Helvetica" charset="0"/>
              </a:endParaRPr>
            </a:p>
          </p:txBody>
        </p:sp>
        <p:sp>
          <p:nvSpPr>
            <p:cNvPr id="757769" name="Oval 9"/>
            <p:cNvSpPr>
              <a:spLocks noChangeArrowheads="1"/>
            </p:cNvSpPr>
            <p:nvPr/>
          </p:nvSpPr>
          <p:spPr bwMode="auto">
            <a:xfrm>
              <a:off x="889485" y="4678953"/>
              <a:ext cx="4462463" cy="1724025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rgbClr val="00FF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" name="Rectangle 1"/>
            <p:cNvSpPr/>
            <p:nvPr/>
          </p:nvSpPr>
          <p:spPr>
            <a:xfrm>
              <a:off x="881692" y="4678953"/>
              <a:ext cx="4470256" cy="17240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GRect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5E58104-9BC3-B346-95CD-FA1BF44343D2}"/>
              </a:ext>
            </a:extLst>
          </p:cNvPr>
          <p:cNvSpPr/>
          <p:nvPr/>
        </p:nvSpPr>
        <p:spPr>
          <a:xfrm>
            <a:off x="1620456" y="3126146"/>
            <a:ext cx="2905049" cy="329976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6AC2D8-0C14-2545-90F5-800170537FAE}"/>
              </a:ext>
            </a:extLst>
          </p:cNvPr>
          <p:cNvSpPr txBox="1"/>
          <p:nvPr/>
        </p:nvSpPr>
        <p:spPr>
          <a:xfrm>
            <a:off x="6741762" y="4618495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" pitchFamily="2" charset="0"/>
              </a:rPr>
              <a:t>rect</a:t>
            </a:r>
            <a:endParaRPr lang="en-US" dirty="0">
              <a:latin typeface="Courier" pitchFamily="2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3D0BC4E-D399-F145-B87A-5482B7256232}"/>
              </a:ext>
            </a:extLst>
          </p:cNvPr>
          <p:cNvSpPr/>
          <p:nvPr/>
        </p:nvSpPr>
        <p:spPr>
          <a:xfrm>
            <a:off x="6827142" y="5062970"/>
            <a:ext cx="1008911" cy="100891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498A212-BDE5-F54D-8E54-7A5BD17768BD}"/>
              </a:ext>
            </a:extLst>
          </p:cNvPr>
          <p:cNvSpPr/>
          <p:nvPr/>
        </p:nvSpPr>
        <p:spPr>
          <a:xfrm>
            <a:off x="6840057" y="5060387"/>
            <a:ext cx="1008911" cy="100891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830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63" name="Rectangle 3"/>
          <p:cNvSpPr>
            <a:spLocks noChangeArrowheads="1"/>
          </p:cNvSpPr>
          <p:nvPr/>
        </p:nvSpPr>
        <p:spPr bwMode="auto">
          <a:xfrm>
            <a:off x="482600" y="1155700"/>
            <a:ext cx="8128000" cy="1206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algn="just">
              <a:lnSpc>
                <a:spcPct val="85000"/>
              </a:lnSpc>
              <a:spcAft>
                <a:spcPct val="50000"/>
              </a:spcAft>
            </a:pPr>
            <a:r>
              <a:rPr lang="en-US" sz="2400" b="0" dirty="0" err="1">
                <a:latin typeface="Courier" charset="0"/>
                <a:ea typeface="Courier" charset="0"/>
                <a:cs typeface="Courier" charset="0"/>
              </a:rPr>
              <a:t>GRect</a:t>
            </a:r>
            <a:r>
              <a:rPr lang="en-US" sz="2400" b="0" dirty="0"/>
              <a:t> is a variable type that stores a rectangle.</a:t>
            </a:r>
          </a:p>
        </p:txBody>
      </p:sp>
      <p:sp>
        <p:nvSpPr>
          <p:cNvPr id="757765" name="Rectangle 5"/>
          <p:cNvSpPr>
            <a:spLocks noChangeArrowheads="1"/>
          </p:cNvSpPr>
          <p:nvPr/>
        </p:nvSpPr>
        <p:spPr bwMode="auto">
          <a:xfrm>
            <a:off x="482600" y="1801488"/>
            <a:ext cx="8128000" cy="546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algn="just">
              <a:lnSpc>
                <a:spcPct val="85000"/>
              </a:lnSpc>
              <a:spcAft>
                <a:spcPct val="50000"/>
              </a:spcAft>
            </a:pPr>
            <a:r>
              <a:rPr lang="en-US" sz="2400" b="0" dirty="0"/>
              <a:t>As an example, the following </a:t>
            </a:r>
            <a:r>
              <a:rPr lang="en-US" sz="20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run</a:t>
            </a:r>
            <a:r>
              <a:rPr lang="en-US" sz="2400" b="0" dirty="0">
                <a:solidFill>
                  <a:srgbClr val="7030A0"/>
                </a:solidFill>
              </a:rPr>
              <a:t> </a:t>
            </a:r>
            <a:r>
              <a:rPr lang="en-US" sz="2400" b="0" dirty="0"/>
              <a:t>method displays a blue square</a:t>
            </a:r>
          </a:p>
        </p:txBody>
      </p:sp>
      <p:sp>
        <p:nvSpPr>
          <p:cNvPr id="757766" name="Rectangle 6"/>
          <p:cNvSpPr>
            <a:spLocks noChangeArrowheads="1"/>
          </p:cNvSpPr>
          <p:nvPr/>
        </p:nvSpPr>
        <p:spPr bwMode="auto">
          <a:xfrm>
            <a:off x="1371600" y="2639688"/>
            <a:ext cx="6781800" cy="1549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sz="16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public void 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run() {</a:t>
            </a:r>
          </a:p>
          <a:p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GRect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rect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16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sz="16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GRect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(200, 200);</a:t>
            </a:r>
          </a:p>
          <a:p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rect.setFilled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(true);</a:t>
            </a:r>
          </a:p>
          <a:p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rect.setColor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Color.BLUE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  add(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rect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, 50, 50);</a:t>
            </a:r>
          </a:p>
          <a:p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7D0878A-DE10-E441-8CAC-CF2963AB8A14}"/>
              </a:ext>
            </a:extLst>
          </p:cNvPr>
          <p:cNvGrpSpPr/>
          <p:nvPr/>
        </p:nvGrpSpPr>
        <p:grpSpPr>
          <a:xfrm>
            <a:off x="1522575" y="4444003"/>
            <a:ext cx="4519613" cy="1971675"/>
            <a:chOff x="856148" y="4444003"/>
            <a:chExt cx="4519613" cy="1971675"/>
          </a:xfrm>
        </p:grpSpPr>
        <p:pic>
          <p:nvPicPr>
            <p:cNvPr id="757767" name="Picture 7" descr="Graphics (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6148" y="4469403"/>
              <a:ext cx="4516438" cy="1946275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57768" name="Text Box 8"/>
            <p:cNvSpPr txBox="1">
              <a:spLocks noChangeArrowheads="1"/>
            </p:cNvSpPr>
            <p:nvPr/>
          </p:nvSpPr>
          <p:spPr bwMode="auto">
            <a:xfrm>
              <a:off x="929173" y="4444003"/>
              <a:ext cx="4446588" cy="2444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US" sz="1000" dirty="0">
                  <a:solidFill>
                    <a:srgbClr val="333333"/>
                  </a:solidFill>
                  <a:latin typeface="Helvetica" charset="0"/>
                </a:rPr>
                <a:t>Hello </a:t>
              </a:r>
              <a:r>
                <a:rPr lang="en-US" sz="1000" dirty="0" err="1">
                  <a:solidFill>
                    <a:srgbClr val="333333"/>
                  </a:solidFill>
                  <a:latin typeface="Helvetica" charset="0"/>
                </a:rPr>
                <a:t>Rect</a:t>
              </a:r>
              <a:endParaRPr lang="en-US" sz="1000" dirty="0">
                <a:solidFill>
                  <a:srgbClr val="333333"/>
                </a:solidFill>
                <a:latin typeface="Helvetica" charset="0"/>
              </a:endParaRPr>
            </a:p>
          </p:txBody>
        </p:sp>
        <p:sp>
          <p:nvSpPr>
            <p:cNvPr id="757769" name="Oval 9"/>
            <p:cNvSpPr>
              <a:spLocks noChangeArrowheads="1"/>
            </p:cNvSpPr>
            <p:nvPr/>
          </p:nvSpPr>
          <p:spPr bwMode="auto">
            <a:xfrm>
              <a:off x="889485" y="4678953"/>
              <a:ext cx="4462463" cy="1724025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rgbClr val="00FF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" name="Rectangle 1"/>
            <p:cNvSpPr/>
            <p:nvPr/>
          </p:nvSpPr>
          <p:spPr>
            <a:xfrm>
              <a:off x="881692" y="4678953"/>
              <a:ext cx="4470256" cy="17240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GRect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5E58104-9BC3-B346-95CD-FA1BF44343D2}"/>
              </a:ext>
            </a:extLst>
          </p:cNvPr>
          <p:cNvSpPr/>
          <p:nvPr/>
        </p:nvSpPr>
        <p:spPr>
          <a:xfrm>
            <a:off x="1620456" y="3389616"/>
            <a:ext cx="3462988" cy="345475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6AC2D8-0C14-2545-90F5-800170537FAE}"/>
              </a:ext>
            </a:extLst>
          </p:cNvPr>
          <p:cNvSpPr txBox="1"/>
          <p:nvPr/>
        </p:nvSpPr>
        <p:spPr>
          <a:xfrm>
            <a:off x="6741762" y="4618495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" pitchFamily="2" charset="0"/>
              </a:rPr>
              <a:t>rect</a:t>
            </a:r>
            <a:endParaRPr lang="en-US" dirty="0">
              <a:latin typeface="Courier" pitchFamily="2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3D0BC4E-D399-F145-B87A-5482B7256232}"/>
              </a:ext>
            </a:extLst>
          </p:cNvPr>
          <p:cNvSpPr/>
          <p:nvPr/>
        </p:nvSpPr>
        <p:spPr>
          <a:xfrm>
            <a:off x="6827142" y="5062970"/>
            <a:ext cx="1008911" cy="100891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498A212-BDE5-F54D-8E54-7A5BD17768BD}"/>
              </a:ext>
            </a:extLst>
          </p:cNvPr>
          <p:cNvSpPr/>
          <p:nvPr/>
        </p:nvSpPr>
        <p:spPr>
          <a:xfrm>
            <a:off x="6840057" y="5060387"/>
            <a:ext cx="1008911" cy="100891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00AA4C9-DCAD-5247-9DB5-1A042B2764AA}"/>
              </a:ext>
            </a:extLst>
          </p:cNvPr>
          <p:cNvSpPr/>
          <p:nvPr/>
        </p:nvSpPr>
        <p:spPr>
          <a:xfrm>
            <a:off x="6855556" y="5060386"/>
            <a:ext cx="1008911" cy="1008911"/>
          </a:xfrm>
          <a:prstGeom prst="rect">
            <a:avLst/>
          </a:prstGeom>
          <a:solidFill>
            <a:srgbClr val="0000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386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63" name="Rectangle 3"/>
          <p:cNvSpPr>
            <a:spLocks noChangeArrowheads="1"/>
          </p:cNvSpPr>
          <p:nvPr/>
        </p:nvSpPr>
        <p:spPr bwMode="auto">
          <a:xfrm>
            <a:off x="482600" y="1155700"/>
            <a:ext cx="8128000" cy="1206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algn="just">
              <a:lnSpc>
                <a:spcPct val="85000"/>
              </a:lnSpc>
              <a:spcAft>
                <a:spcPct val="50000"/>
              </a:spcAft>
            </a:pPr>
            <a:r>
              <a:rPr lang="en-US" sz="2400" b="0" dirty="0" err="1">
                <a:latin typeface="Courier" charset="0"/>
                <a:ea typeface="Courier" charset="0"/>
                <a:cs typeface="Courier" charset="0"/>
              </a:rPr>
              <a:t>GRect</a:t>
            </a:r>
            <a:r>
              <a:rPr lang="en-US" sz="2400" b="0" dirty="0"/>
              <a:t> is a variable type that stores a rectangle.</a:t>
            </a:r>
          </a:p>
        </p:txBody>
      </p:sp>
      <p:sp>
        <p:nvSpPr>
          <p:cNvPr id="757765" name="Rectangle 5"/>
          <p:cNvSpPr>
            <a:spLocks noChangeArrowheads="1"/>
          </p:cNvSpPr>
          <p:nvPr/>
        </p:nvSpPr>
        <p:spPr bwMode="auto">
          <a:xfrm>
            <a:off x="482600" y="1801488"/>
            <a:ext cx="8128000" cy="546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algn="just">
              <a:lnSpc>
                <a:spcPct val="85000"/>
              </a:lnSpc>
              <a:spcAft>
                <a:spcPct val="50000"/>
              </a:spcAft>
            </a:pPr>
            <a:r>
              <a:rPr lang="en-US" sz="2400" b="0" dirty="0"/>
              <a:t>As an example, the following </a:t>
            </a:r>
            <a:r>
              <a:rPr lang="en-US" sz="20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run</a:t>
            </a:r>
            <a:r>
              <a:rPr lang="en-US" sz="2400" b="0" dirty="0">
                <a:solidFill>
                  <a:srgbClr val="7030A0"/>
                </a:solidFill>
              </a:rPr>
              <a:t> </a:t>
            </a:r>
            <a:r>
              <a:rPr lang="en-US" sz="2400" b="0" dirty="0"/>
              <a:t>method displays a blue square</a:t>
            </a:r>
          </a:p>
        </p:txBody>
      </p:sp>
      <p:sp>
        <p:nvSpPr>
          <p:cNvPr id="757766" name="Rectangle 6"/>
          <p:cNvSpPr>
            <a:spLocks noChangeArrowheads="1"/>
          </p:cNvSpPr>
          <p:nvPr/>
        </p:nvSpPr>
        <p:spPr bwMode="auto">
          <a:xfrm>
            <a:off x="1371600" y="2639688"/>
            <a:ext cx="6781800" cy="1549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sz="16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public void 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run() {</a:t>
            </a:r>
          </a:p>
          <a:p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GRect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rect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16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sz="16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GRect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(200, 200);</a:t>
            </a:r>
          </a:p>
          <a:p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rect.setFilled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(true);</a:t>
            </a:r>
          </a:p>
          <a:p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rect.setColor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Color.BLUE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  add(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rect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, 50, 50);</a:t>
            </a:r>
          </a:p>
          <a:p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7D0878A-DE10-E441-8CAC-CF2963AB8A14}"/>
              </a:ext>
            </a:extLst>
          </p:cNvPr>
          <p:cNvGrpSpPr/>
          <p:nvPr/>
        </p:nvGrpSpPr>
        <p:grpSpPr>
          <a:xfrm>
            <a:off x="1522575" y="4444003"/>
            <a:ext cx="4519613" cy="1971675"/>
            <a:chOff x="856148" y="4444003"/>
            <a:chExt cx="4519613" cy="1971675"/>
          </a:xfrm>
        </p:grpSpPr>
        <p:pic>
          <p:nvPicPr>
            <p:cNvPr id="757767" name="Picture 7" descr="Graphics (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6148" y="4469403"/>
              <a:ext cx="4516438" cy="1946275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57768" name="Text Box 8"/>
            <p:cNvSpPr txBox="1">
              <a:spLocks noChangeArrowheads="1"/>
            </p:cNvSpPr>
            <p:nvPr/>
          </p:nvSpPr>
          <p:spPr bwMode="auto">
            <a:xfrm>
              <a:off x="929173" y="4444003"/>
              <a:ext cx="4446588" cy="2444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US" sz="1000" dirty="0">
                  <a:solidFill>
                    <a:srgbClr val="333333"/>
                  </a:solidFill>
                  <a:latin typeface="Helvetica" charset="0"/>
                </a:rPr>
                <a:t>Hello </a:t>
              </a:r>
              <a:r>
                <a:rPr lang="en-US" sz="1000" dirty="0" err="1">
                  <a:solidFill>
                    <a:srgbClr val="333333"/>
                  </a:solidFill>
                  <a:latin typeface="Helvetica" charset="0"/>
                </a:rPr>
                <a:t>Rect</a:t>
              </a:r>
              <a:endParaRPr lang="en-US" sz="1000" dirty="0">
                <a:solidFill>
                  <a:srgbClr val="333333"/>
                </a:solidFill>
                <a:latin typeface="Helvetica" charset="0"/>
              </a:endParaRPr>
            </a:p>
          </p:txBody>
        </p:sp>
        <p:sp>
          <p:nvSpPr>
            <p:cNvPr id="757769" name="Oval 9"/>
            <p:cNvSpPr>
              <a:spLocks noChangeArrowheads="1"/>
            </p:cNvSpPr>
            <p:nvPr/>
          </p:nvSpPr>
          <p:spPr bwMode="auto">
            <a:xfrm>
              <a:off x="889485" y="4678953"/>
              <a:ext cx="4462463" cy="1724025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rgbClr val="00FF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" name="Rectangle 1"/>
            <p:cNvSpPr/>
            <p:nvPr/>
          </p:nvSpPr>
          <p:spPr>
            <a:xfrm>
              <a:off x="881692" y="4678953"/>
              <a:ext cx="4470256" cy="17240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GRect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5E58104-9BC3-B346-95CD-FA1BF44343D2}"/>
              </a:ext>
            </a:extLst>
          </p:cNvPr>
          <p:cNvSpPr/>
          <p:nvPr/>
        </p:nvSpPr>
        <p:spPr>
          <a:xfrm>
            <a:off x="1620456" y="3622091"/>
            <a:ext cx="2548588" cy="360973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6AC2D8-0C14-2545-90F5-800170537FAE}"/>
              </a:ext>
            </a:extLst>
          </p:cNvPr>
          <p:cNvSpPr txBox="1"/>
          <p:nvPr/>
        </p:nvSpPr>
        <p:spPr>
          <a:xfrm>
            <a:off x="6741762" y="4618495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" pitchFamily="2" charset="0"/>
              </a:rPr>
              <a:t>rect</a:t>
            </a:r>
            <a:endParaRPr lang="en-US" dirty="0">
              <a:latin typeface="Courier" pitchFamily="2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3D0BC4E-D399-F145-B87A-5482B7256232}"/>
              </a:ext>
            </a:extLst>
          </p:cNvPr>
          <p:cNvSpPr/>
          <p:nvPr/>
        </p:nvSpPr>
        <p:spPr>
          <a:xfrm>
            <a:off x="6827142" y="5062970"/>
            <a:ext cx="1008911" cy="100891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498A212-BDE5-F54D-8E54-7A5BD17768BD}"/>
              </a:ext>
            </a:extLst>
          </p:cNvPr>
          <p:cNvSpPr/>
          <p:nvPr/>
        </p:nvSpPr>
        <p:spPr>
          <a:xfrm>
            <a:off x="6840057" y="5060387"/>
            <a:ext cx="1008911" cy="100891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00AA4C9-DCAD-5247-9DB5-1A042B2764AA}"/>
              </a:ext>
            </a:extLst>
          </p:cNvPr>
          <p:cNvSpPr/>
          <p:nvPr/>
        </p:nvSpPr>
        <p:spPr>
          <a:xfrm>
            <a:off x="6855556" y="5060386"/>
            <a:ext cx="1008911" cy="1008911"/>
          </a:xfrm>
          <a:prstGeom prst="rect">
            <a:avLst/>
          </a:prstGeom>
          <a:solidFill>
            <a:srgbClr val="0000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15FA0FE-BA18-2647-ADD9-24052FDFEB85}"/>
              </a:ext>
            </a:extLst>
          </p:cNvPr>
          <p:cNvSpPr/>
          <p:nvPr/>
        </p:nvSpPr>
        <p:spPr>
          <a:xfrm>
            <a:off x="1893515" y="4933817"/>
            <a:ext cx="1008911" cy="1008911"/>
          </a:xfrm>
          <a:prstGeom prst="rect">
            <a:avLst/>
          </a:prstGeom>
          <a:solidFill>
            <a:srgbClr val="0000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373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Graphics Coordinates</a:t>
            </a:r>
          </a:p>
        </p:txBody>
      </p:sp>
      <p:sp>
        <p:nvSpPr>
          <p:cNvPr id="3" name="Rectangle 2"/>
          <p:cNvSpPr/>
          <p:nvPr/>
        </p:nvSpPr>
        <p:spPr>
          <a:xfrm>
            <a:off x="1448081" y="1365070"/>
            <a:ext cx="6290858" cy="4748074"/>
          </a:xfrm>
          <a:prstGeom prst="rect">
            <a:avLst/>
          </a:prstGeom>
          <a:noFill/>
          <a:ln w="38100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1020777" y="757845"/>
            <a:ext cx="8546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0,0</a:t>
            </a:r>
          </a:p>
        </p:txBody>
      </p:sp>
      <p:sp>
        <p:nvSpPr>
          <p:cNvPr id="18" name="TextBox 17"/>
          <p:cNvSpPr txBox="1"/>
          <p:nvPr/>
        </p:nvSpPr>
        <p:spPr>
          <a:xfrm rot="5400000">
            <a:off x="6237539" y="3488706"/>
            <a:ext cx="38004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err="1">
                <a:latin typeface="Courier"/>
                <a:cs typeface="Courier"/>
              </a:rPr>
              <a:t>getHeight</a:t>
            </a:r>
            <a:r>
              <a:rPr lang="en-US" sz="3600" dirty="0">
                <a:latin typeface="Courier"/>
                <a:cs typeface="Courier"/>
              </a:rPr>
              <a:t>();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132421" y="5466813"/>
            <a:ext cx="32848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err="1">
                <a:latin typeface="Courier"/>
                <a:cs typeface="Courier"/>
              </a:rPr>
              <a:t>getWidth</a:t>
            </a:r>
            <a:r>
              <a:rPr lang="en-US" sz="3600" dirty="0">
                <a:latin typeface="Courier"/>
                <a:cs typeface="Courier"/>
              </a:rPr>
              <a:t>();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2526250" y="1590667"/>
            <a:ext cx="1658823" cy="646331"/>
            <a:chOff x="2526250" y="1590667"/>
            <a:chExt cx="1658823" cy="646331"/>
          </a:xfrm>
        </p:grpSpPr>
        <p:cxnSp>
          <p:nvCxnSpPr>
            <p:cNvPr id="4" name="Straight Connector 3"/>
            <p:cNvCxnSpPr/>
            <p:nvPr/>
          </p:nvCxnSpPr>
          <p:spPr>
            <a:xfrm>
              <a:off x="2526250" y="1911638"/>
              <a:ext cx="136545" cy="136545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2553560" y="1913833"/>
              <a:ext cx="70470" cy="136545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2695447" y="1590667"/>
              <a:ext cx="148962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>
                  <a:solidFill>
                    <a:srgbClr val="0000FF"/>
                  </a:solidFill>
                </a:rPr>
                <a:t>40,20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2512586" y="4089455"/>
            <a:ext cx="1822688" cy="646331"/>
            <a:chOff x="2526250" y="1588472"/>
            <a:chExt cx="1822688" cy="646331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2526250" y="1911638"/>
              <a:ext cx="136545" cy="136545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2553560" y="1913833"/>
              <a:ext cx="70470" cy="136545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2859312" y="1588472"/>
              <a:ext cx="148962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>
                  <a:solidFill>
                    <a:srgbClr val="0000FF"/>
                  </a:solidFill>
                </a:rPr>
                <a:t>40,120</a:t>
              </a: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5068999" y="2195890"/>
            <a:ext cx="1822688" cy="646331"/>
            <a:chOff x="2526250" y="1588472"/>
            <a:chExt cx="1822688" cy="646331"/>
          </a:xfrm>
        </p:grpSpPr>
        <p:cxnSp>
          <p:nvCxnSpPr>
            <p:cNvPr id="24" name="Straight Connector 23"/>
            <p:cNvCxnSpPr/>
            <p:nvPr/>
          </p:nvCxnSpPr>
          <p:spPr>
            <a:xfrm>
              <a:off x="2526250" y="1911638"/>
              <a:ext cx="136545" cy="136545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flipH="1">
              <a:off x="2553560" y="1913833"/>
              <a:ext cx="70470" cy="136545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2859312" y="1588472"/>
              <a:ext cx="148962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>
                  <a:solidFill>
                    <a:srgbClr val="0000FF"/>
                  </a:solidFill>
                </a:rPr>
                <a:t>120,40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27556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886" y="735496"/>
            <a:ext cx="8284646" cy="5988670"/>
          </a:xfrm>
          <a:prstGeom prst="rect">
            <a:avLst/>
          </a:prstGeom>
        </p:spPr>
      </p:pic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Goal</a:t>
            </a:r>
          </a:p>
        </p:txBody>
      </p:sp>
    </p:spTree>
    <p:extLst>
      <p:ext uri="{BB962C8B-B14F-4D97-AF65-F5344CB8AC3E}">
        <p14:creationId xmlns:p14="http://schemas.microsoft.com/office/powerpoint/2010/main" val="1693519413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930" y="669192"/>
            <a:ext cx="8348870" cy="6035095"/>
          </a:xfrm>
          <a:prstGeom prst="rect">
            <a:avLst/>
          </a:prstGeom>
        </p:spPr>
      </p:pic>
      <p:sp>
        <p:nvSpPr>
          <p:cNvPr id="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Milestone 1</a:t>
            </a:r>
          </a:p>
        </p:txBody>
      </p:sp>
    </p:spTree>
    <p:extLst>
      <p:ext uri="{BB962C8B-B14F-4D97-AF65-F5344CB8AC3E}">
        <p14:creationId xmlns:p14="http://schemas.microsoft.com/office/powerpoint/2010/main" val="1525889913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398" y="695739"/>
            <a:ext cx="8284646" cy="5988670"/>
          </a:xfrm>
          <a:prstGeom prst="rect">
            <a:avLst/>
          </a:prstGeom>
        </p:spPr>
      </p:pic>
      <p:sp>
        <p:nvSpPr>
          <p:cNvPr id="4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Milestone 2</a:t>
            </a:r>
          </a:p>
        </p:txBody>
      </p:sp>
    </p:spTree>
    <p:extLst>
      <p:ext uri="{BB962C8B-B14F-4D97-AF65-F5344CB8AC3E}">
        <p14:creationId xmlns:p14="http://schemas.microsoft.com/office/powerpoint/2010/main" val="16869489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/>
          <p:cNvSpPr/>
          <p:nvPr/>
        </p:nvSpPr>
        <p:spPr>
          <a:xfrm>
            <a:off x="682977" y="4444678"/>
            <a:ext cx="7569772" cy="451413"/>
          </a:xfrm>
          <a:prstGeom prst="roundRect">
            <a:avLst>
              <a:gd name="adj" fmla="val 5341"/>
            </a:avLst>
          </a:prstGeom>
          <a:solidFill>
            <a:srgbClr val="FFF8EA"/>
          </a:solidFill>
          <a:ln w="12700">
            <a:solidFill>
              <a:schemeClr val="accent6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406399" y="1127705"/>
            <a:ext cx="6545382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prize = 4;</a:t>
            </a:r>
          </a:p>
          <a:p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if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(door == 1)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prize = 2 + 9 / 10 * 100;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} 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else if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(door == 2)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boolean</a:t>
            </a:r>
            <a:r>
              <a:rPr lang="en-US" sz="24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locked = prize % 2 != 0;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if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(!locked)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	prize += 6;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}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} 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else if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(door == 3)</a:t>
            </a:r>
            <a:r>
              <a:rPr lang="en-US" sz="24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prize++;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The Door Logic</a:t>
            </a:r>
          </a:p>
        </p:txBody>
      </p:sp>
    </p:spTree>
    <p:extLst>
      <p:ext uri="{BB962C8B-B14F-4D97-AF65-F5344CB8AC3E}">
        <p14:creationId xmlns:p14="http://schemas.microsoft.com/office/powerpoint/2010/main" val="2310129618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886" y="735496"/>
            <a:ext cx="8284646" cy="5988670"/>
          </a:xfrm>
          <a:prstGeom prst="rect">
            <a:avLst/>
          </a:prstGeom>
        </p:spPr>
      </p:pic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Milestone 3</a:t>
            </a:r>
          </a:p>
        </p:txBody>
      </p:sp>
    </p:spTree>
    <p:extLst>
      <p:ext uri="{BB962C8B-B14F-4D97-AF65-F5344CB8AC3E}">
        <p14:creationId xmlns:p14="http://schemas.microsoft.com/office/powerpoint/2010/main" val="21301376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/>
          <p:cNvSpPr/>
          <p:nvPr/>
        </p:nvSpPr>
        <p:spPr>
          <a:xfrm>
            <a:off x="682977" y="984834"/>
            <a:ext cx="7569772" cy="4860381"/>
          </a:xfrm>
          <a:prstGeom prst="roundRect">
            <a:avLst>
              <a:gd name="adj" fmla="val 5341"/>
            </a:avLst>
          </a:prstGeom>
          <a:solidFill>
            <a:srgbClr val="FFF8EA"/>
          </a:solidFill>
          <a:ln w="12700">
            <a:solidFill>
              <a:schemeClr val="accent6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406399" y="1127705"/>
            <a:ext cx="6545382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prize = 4;</a:t>
            </a:r>
          </a:p>
          <a:p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if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(door == 1)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prize = 2 + 9 / 10 * 100;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} 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else if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(door == 2)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boolean</a:t>
            </a:r>
            <a:r>
              <a:rPr lang="en-US" sz="24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locked = prize % 2 != 0;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if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(!locked)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	prize += 6;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}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} 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else if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(door == 3)</a:t>
            </a:r>
            <a:r>
              <a:rPr lang="en-US" sz="24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prize++;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The Door Logic</a:t>
            </a:r>
          </a:p>
        </p:txBody>
      </p:sp>
    </p:spTree>
    <p:extLst>
      <p:ext uri="{BB962C8B-B14F-4D97-AF65-F5344CB8AC3E}">
        <p14:creationId xmlns:p14="http://schemas.microsoft.com/office/powerpoint/2010/main" val="4097428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How would you </a:t>
            </a:r>
            <a:r>
              <a:rPr lang="en-US" sz="3600" dirty="0" err="1">
                <a:solidFill>
                  <a:schemeClr val="bg1"/>
                </a:solidFill>
              </a:rPr>
              <a:t>println</a:t>
            </a:r>
            <a:r>
              <a:rPr lang="en-US" sz="3600" dirty="0">
                <a:solidFill>
                  <a:schemeClr val="bg1"/>
                </a:solidFill>
              </a:rPr>
              <a:t> “Stanford rocks socks”</a:t>
            </a:r>
          </a:p>
          <a:p>
            <a:pPr algn="ctr"/>
            <a:r>
              <a:rPr lang="en-US" sz="3600" dirty="0">
                <a:solidFill>
                  <a:schemeClr val="bg1"/>
                </a:solidFill>
              </a:rPr>
              <a:t> 100 times</a:t>
            </a:r>
          </a:p>
        </p:txBody>
      </p:sp>
    </p:spTree>
    <p:extLst>
      <p:ext uri="{BB962C8B-B14F-4D97-AF65-F5344CB8AC3E}">
        <p14:creationId xmlns:p14="http://schemas.microsoft.com/office/powerpoint/2010/main" val="17478935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For Loop </a:t>
            </a:r>
            <a:r>
              <a:rPr lang="en-US" sz="4600" dirty="0" err="1">
                <a:latin typeface="Calibri"/>
                <a:cs typeface="Calibri"/>
              </a:rPr>
              <a:t>Redux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93181" y="2408666"/>
            <a:ext cx="719139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public void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run()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= 0;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&lt; 100;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++)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“Stanford rocks socks!”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}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000202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For Loop </a:t>
            </a:r>
            <a:r>
              <a:rPr lang="en-US" sz="4600" dirty="0" err="1">
                <a:latin typeface="Calibri"/>
                <a:cs typeface="Calibri"/>
              </a:rPr>
              <a:t>Redux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93181" y="2430968"/>
            <a:ext cx="719139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= 0;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&lt; 100;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++)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“Stanford rocks socks!”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}</a:t>
            </a:r>
          </a:p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" name="TextBox 1"/>
          <p:cNvSpPr txBox="1"/>
          <p:nvPr/>
        </p:nvSpPr>
        <p:spPr>
          <a:xfrm rot="20906604">
            <a:off x="490653" y="1382751"/>
            <a:ext cx="21187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27FF"/>
                </a:solidFill>
                <a:latin typeface="Chalkboard" charset="0"/>
                <a:ea typeface="Chalkboard" charset="0"/>
                <a:cs typeface="Chalkboard" charset="0"/>
              </a:rPr>
              <a:t>This line is run once, just before the for loop starts</a:t>
            </a:r>
          </a:p>
        </p:txBody>
      </p:sp>
      <p:sp>
        <p:nvSpPr>
          <p:cNvPr id="6" name="TextBox 5"/>
          <p:cNvSpPr txBox="1"/>
          <p:nvPr/>
        </p:nvSpPr>
        <p:spPr>
          <a:xfrm rot="738267">
            <a:off x="6441687" y="1173629"/>
            <a:ext cx="21187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27FF"/>
                </a:solidFill>
                <a:latin typeface="Chalkboard" charset="0"/>
                <a:ea typeface="Chalkboard" charset="0"/>
                <a:cs typeface="Chalkboard" charset="0"/>
              </a:rPr>
              <a:t>This line is run each time the code gets to the end of the </a:t>
            </a:r>
            <a:r>
              <a:rPr lang="en-US">
                <a:solidFill>
                  <a:srgbClr val="0027FF"/>
                </a:solidFill>
                <a:latin typeface="Chalkboard" charset="0"/>
                <a:ea typeface="Chalkboard" charset="0"/>
                <a:cs typeface="Chalkboard" charset="0"/>
              </a:rPr>
              <a:t>‘body’</a:t>
            </a:r>
            <a:endParaRPr lang="en-US" dirty="0">
              <a:solidFill>
                <a:srgbClr val="0027FF"/>
              </a:solidFill>
              <a:latin typeface="Chalkboard" charset="0"/>
              <a:ea typeface="Chalkboard" charset="0"/>
              <a:cs typeface="Chalkboard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583258" y="1091854"/>
            <a:ext cx="21187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27FF"/>
                </a:solidFill>
                <a:latin typeface="Chalkboard" charset="0"/>
                <a:ea typeface="Chalkboard" charset="0"/>
                <a:cs typeface="Chalkboard" charset="0"/>
              </a:rPr>
              <a:t>Enters the loop if </a:t>
            </a:r>
            <a:r>
              <a:rPr lang="en-US">
                <a:solidFill>
                  <a:srgbClr val="0027FF"/>
                </a:solidFill>
                <a:latin typeface="Chalkboard" charset="0"/>
                <a:ea typeface="Chalkboard" charset="0"/>
                <a:cs typeface="Chalkboard" charset="0"/>
              </a:rPr>
              <a:t>this condition passes</a:t>
            </a:r>
            <a:endParaRPr lang="en-US" dirty="0">
              <a:solidFill>
                <a:srgbClr val="0027FF"/>
              </a:solidFill>
              <a:latin typeface="Chalkboard" charset="0"/>
              <a:ea typeface="Chalkboard" charset="0"/>
              <a:cs typeface="Chalkboard" charset="0"/>
            </a:endParaRPr>
          </a:p>
        </p:txBody>
      </p:sp>
      <p:sp>
        <p:nvSpPr>
          <p:cNvPr id="4" name="Freeform 3"/>
          <p:cNvSpPr/>
          <p:nvPr/>
        </p:nvSpPr>
        <p:spPr>
          <a:xfrm>
            <a:off x="1873405" y="2297151"/>
            <a:ext cx="1371599" cy="480821"/>
          </a:xfrm>
          <a:custGeom>
            <a:avLst/>
            <a:gdLst>
              <a:gd name="connsiteX0" fmla="*/ 0 w 1371599"/>
              <a:gd name="connsiteY0" fmla="*/ 0 h 480821"/>
              <a:gd name="connsiteX1" fmla="*/ 33454 w 1371599"/>
              <a:gd name="connsiteY1" fmla="*/ 44605 h 480821"/>
              <a:gd name="connsiteX2" fmla="*/ 1025912 w 1371599"/>
              <a:gd name="connsiteY2" fmla="*/ 278781 h 480821"/>
              <a:gd name="connsiteX3" fmla="*/ 1182029 w 1371599"/>
              <a:gd name="connsiteY3" fmla="*/ 289932 h 480821"/>
              <a:gd name="connsiteX4" fmla="*/ 1248936 w 1371599"/>
              <a:gd name="connsiteY4" fmla="*/ 334537 h 480821"/>
              <a:gd name="connsiteX5" fmla="*/ 1282390 w 1371599"/>
              <a:gd name="connsiteY5" fmla="*/ 345688 h 480821"/>
              <a:gd name="connsiteX6" fmla="*/ 1304693 w 1371599"/>
              <a:gd name="connsiteY6" fmla="*/ 412595 h 480821"/>
              <a:gd name="connsiteX7" fmla="*/ 1326995 w 1371599"/>
              <a:gd name="connsiteY7" fmla="*/ 379142 h 480821"/>
              <a:gd name="connsiteX8" fmla="*/ 1338146 w 1371599"/>
              <a:gd name="connsiteY8" fmla="*/ 356839 h 480821"/>
              <a:gd name="connsiteX9" fmla="*/ 1315844 w 1371599"/>
              <a:gd name="connsiteY9" fmla="*/ 401444 h 480821"/>
              <a:gd name="connsiteX10" fmla="*/ 1260088 w 1371599"/>
              <a:gd name="connsiteY10" fmla="*/ 479503 h 480821"/>
              <a:gd name="connsiteX11" fmla="*/ 1126273 w 1371599"/>
              <a:gd name="connsiteY11" fmla="*/ 479503 h 480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371599" h="480821">
                <a:moveTo>
                  <a:pt x="0" y="0"/>
                </a:moveTo>
                <a:cubicBezTo>
                  <a:pt x="11151" y="14868"/>
                  <a:pt x="16545" y="36892"/>
                  <a:pt x="33454" y="44605"/>
                </a:cubicBezTo>
                <a:cubicBezTo>
                  <a:pt x="683491" y="341114"/>
                  <a:pt x="462599" y="294875"/>
                  <a:pt x="1025912" y="278781"/>
                </a:cubicBezTo>
                <a:cubicBezTo>
                  <a:pt x="1077951" y="282498"/>
                  <a:pt x="1131415" y="277279"/>
                  <a:pt x="1182029" y="289932"/>
                </a:cubicBezTo>
                <a:cubicBezTo>
                  <a:pt x="1208033" y="296433"/>
                  <a:pt x="1223507" y="326061"/>
                  <a:pt x="1248936" y="334537"/>
                </a:cubicBezTo>
                <a:lnTo>
                  <a:pt x="1282390" y="345688"/>
                </a:lnTo>
                <a:cubicBezTo>
                  <a:pt x="1289824" y="367990"/>
                  <a:pt x="1291653" y="432155"/>
                  <a:pt x="1304693" y="412595"/>
                </a:cubicBezTo>
                <a:cubicBezTo>
                  <a:pt x="1312127" y="401444"/>
                  <a:pt x="1318273" y="389317"/>
                  <a:pt x="1326995" y="379142"/>
                </a:cubicBezTo>
                <a:cubicBezTo>
                  <a:pt x="1363050" y="337077"/>
                  <a:pt x="1400585" y="315214"/>
                  <a:pt x="1338146" y="356839"/>
                </a:cubicBezTo>
                <a:cubicBezTo>
                  <a:pt x="1330712" y="371707"/>
                  <a:pt x="1322018" y="386010"/>
                  <a:pt x="1315844" y="401444"/>
                </a:cubicBezTo>
                <a:cubicBezTo>
                  <a:pt x="1296700" y="449304"/>
                  <a:pt x="1312405" y="476015"/>
                  <a:pt x="1260088" y="479503"/>
                </a:cubicBezTo>
                <a:cubicBezTo>
                  <a:pt x="1215582" y="482470"/>
                  <a:pt x="1170878" y="479503"/>
                  <a:pt x="1126273" y="479503"/>
                </a:cubicBezTo>
              </a:path>
            </a:pathLst>
          </a:cu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4705815" y="2085278"/>
            <a:ext cx="301083" cy="769434"/>
          </a:xfrm>
          <a:custGeom>
            <a:avLst/>
            <a:gdLst>
              <a:gd name="connsiteX0" fmla="*/ 11151 w 301083"/>
              <a:gd name="connsiteY0" fmla="*/ 0 h 769434"/>
              <a:gd name="connsiteX1" fmla="*/ 22302 w 301083"/>
              <a:gd name="connsiteY1" fmla="*/ 144965 h 769434"/>
              <a:gd name="connsiteX2" fmla="*/ 33453 w 301083"/>
              <a:gd name="connsiteY2" fmla="*/ 189570 h 769434"/>
              <a:gd name="connsiteX3" fmla="*/ 211873 w 301083"/>
              <a:gd name="connsiteY3" fmla="*/ 769434 h 769434"/>
              <a:gd name="connsiteX4" fmla="*/ 223024 w 301083"/>
              <a:gd name="connsiteY4" fmla="*/ 657922 h 769434"/>
              <a:gd name="connsiteX5" fmla="*/ 245326 w 301083"/>
              <a:gd name="connsiteY5" fmla="*/ 635619 h 769434"/>
              <a:gd name="connsiteX6" fmla="*/ 256478 w 301083"/>
              <a:gd name="connsiteY6" fmla="*/ 591014 h 769434"/>
              <a:gd name="connsiteX7" fmla="*/ 301083 w 301083"/>
              <a:gd name="connsiteY7" fmla="*/ 535258 h 769434"/>
              <a:gd name="connsiteX8" fmla="*/ 278780 w 301083"/>
              <a:gd name="connsiteY8" fmla="*/ 602165 h 769434"/>
              <a:gd name="connsiteX9" fmla="*/ 267629 w 301083"/>
              <a:gd name="connsiteY9" fmla="*/ 635619 h 769434"/>
              <a:gd name="connsiteX10" fmla="*/ 223024 w 301083"/>
              <a:gd name="connsiteY10" fmla="*/ 702526 h 769434"/>
              <a:gd name="connsiteX11" fmla="*/ 200722 w 301083"/>
              <a:gd name="connsiteY11" fmla="*/ 735980 h 769434"/>
              <a:gd name="connsiteX12" fmla="*/ 178419 w 301083"/>
              <a:gd name="connsiteY12" fmla="*/ 769434 h 769434"/>
              <a:gd name="connsiteX13" fmla="*/ 111512 w 301083"/>
              <a:gd name="connsiteY13" fmla="*/ 691375 h 769434"/>
              <a:gd name="connsiteX14" fmla="*/ 89209 w 301083"/>
              <a:gd name="connsiteY14" fmla="*/ 669073 h 769434"/>
              <a:gd name="connsiteX15" fmla="*/ 66907 w 301083"/>
              <a:gd name="connsiteY15" fmla="*/ 635619 h 769434"/>
              <a:gd name="connsiteX16" fmla="*/ 33453 w 301083"/>
              <a:gd name="connsiteY16" fmla="*/ 613317 h 769434"/>
              <a:gd name="connsiteX17" fmla="*/ 0 w 301083"/>
              <a:gd name="connsiteY17" fmla="*/ 602165 h 769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01083" h="769434">
                <a:moveTo>
                  <a:pt x="11151" y="0"/>
                </a:moveTo>
                <a:cubicBezTo>
                  <a:pt x="14868" y="48322"/>
                  <a:pt x="16639" y="96833"/>
                  <a:pt x="22302" y="144965"/>
                </a:cubicBezTo>
                <a:cubicBezTo>
                  <a:pt x="24093" y="160186"/>
                  <a:pt x="29001" y="174905"/>
                  <a:pt x="33453" y="189570"/>
                </a:cubicBezTo>
                <a:cubicBezTo>
                  <a:pt x="92197" y="383081"/>
                  <a:pt x="152400" y="576146"/>
                  <a:pt x="211873" y="769434"/>
                </a:cubicBezTo>
                <a:cubicBezTo>
                  <a:pt x="215590" y="732263"/>
                  <a:pt x="213964" y="694163"/>
                  <a:pt x="223024" y="657922"/>
                </a:cubicBezTo>
                <a:cubicBezTo>
                  <a:pt x="225574" y="647722"/>
                  <a:pt x="240624" y="645023"/>
                  <a:pt x="245326" y="635619"/>
                </a:cubicBezTo>
                <a:cubicBezTo>
                  <a:pt x="252180" y="621911"/>
                  <a:pt x="250441" y="605101"/>
                  <a:pt x="256478" y="591014"/>
                </a:cubicBezTo>
                <a:cubicBezTo>
                  <a:pt x="267029" y="566396"/>
                  <a:pt x="283098" y="553243"/>
                  <a:pt x="301083" y="535258"/>
                </a:cubicBezTo>
                <a:lnTo>
                  <a:pt x="278780" y="602165"/>
                </a:lnTo>
                <a:cubicBezTo>
                  <a:pt x="275063" y="613316"/>
                  <a:pt x="274149" y="625839"/>
                  <a:pt x="267629" y="635619"/>
                </a:cubicBezTo>
                <a:lnTo>
                  <a:pt x="223024" y="702526"/>
                </a:lnTo>
                <a:lnTo>
                  <a:pt x="200722" y="735980"/>
                </a:lnTo>
                <a:lnTo>
                  <a:pt x="178419" y="769434"/>
                </a:lnTo>
                <a:cubicBezTo>
                  <a:pt x="107540" y="698555"/>
                  <a:pt x="183045" y="777214"/>
                  <a:pt x="111512" y="691375"/>
                </a:cubicBezTo>
                <a:cubicBezTo>
                  <a:pt x="104781" y="683298"/>
                  <a:pt x="95777" y="677283"/>
                  <a:pt x="89209" y="669073"/>
                </a:cubicBezTo>
                <a:cubicBezTo>
                  <a:pt x="80837" y="658608"/>
                  <a:pt x="76384" y="645096"/>
                  <a:pt x="66907" y="635619"/>
                </a:cubicBezTo>
                <a:cubicBezTo>
                  <a:pt x="57430" y="626142"/>
                  <a:pt x="45440" y="619311"/>
                  <a:pt x="33453" y="613317"/>
                </a:cubicBezTo>
                <a:cubicBezTo>
                  <a:pt x="22940" y="608060"/>
                  <a:pt x="0" y="602165"/>
                  <a:pt x="0" y="602165"/>
                </a:cubicBezTo>
              </a:path>
            </a:pathLst>
          </a:cu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/>
          <p:nvPr/>
        </p:nvSpPr>
        <p:spPr>
          <a:xfrm>
            <a:off x="6289288" y="2308302"/>
            <a:ext cx="814039" cy="468351"/>
          </a:xfrm>
          <a:custGeom>
            <a:avLst/>
            <a:gdLst>
              <a:gd name="connsiteX0" fmla="*/ 814039 w 814039"/>
              <a:gd name="connsiteY0" fmla="*/ 0 h 468351"/>
              <a:gd name="connsiteX1" fmla="*/ 802888 w 814039"/>
              <a:gd name="connsiteY1" fmla="*/ 66907 h 468351"/>
              <a:gd name="connsiteX2" fmla="*/ 780585 w 814039"/>
              <a:gd name="connsiteY2" fmla="*/ 89210 h 468351"/>
              <a:gd name="connsiteX3" fmla="*/ 635619 w 814039"/>
              <a:gd name="connsiteY3" fmla="*/ 133815 h 468351"/>
              <a:gd name="connsiteX4" fmla="*/ 78058 w 814039"/>
              <a:gd name="connsiteY4" fmla="*/ 323385 h 468351"/>
              <a:gd name="connsiteX5" fmla="*/ 55756 w 814039"/>
              <a:gd name="connsiteY5" fmla="*/ 356839 h 468351"/>
              <a:gd name="connsiteX6" fmla="*/ 33453 w 814039"/>
              <a:gd name="connsiteY6" fmla="*/ 434898 h 468351"/>
              <a:gd name="connsiteX7" fmla="*/ 22302 w 814039"/>
              <a:gd name="connsiteY7" fmla="*/ 468351 h 468351"/>
              <a:gd name="connsiteX8" fmla="*/ 11151 w 814039"/>
              <a:gd name="connsiteY8" fmla="*/ 345688 h 468351"/>
              <a:gd name="connsiteX9" fmla="*/ 0 w 814039"/>
              <a:gd name="connsiteY9" fmla="*/ 289932 h 468351"/>
              <a:gd name="connsiteX10" fmla="*/ 11151 w 814039"/>
              <a:gd name="connsiteY10" fmla="*/ 334537 h 468351"/>
              <a:gd name="connsiteX11" fmla="*/ 55756 w 814039"/>
              <a:gd name="connsiteY11" fmla="*/ 446049 h 468351"/>
              <a:gd name="connsiteX12" fmla="*/ 78058 w 814039"/>
              <a:gd name="connsiteY12" fmla="*/ 423746 h 468351"/>
              <a:gd name="connsiteX13" fmla="*/ 122663 w 814039"/>
              <a:gd name="connsiteY13" fmla="*/ 412595 h 468351"/>
              <a:gd name="connsiteX14" fmla="*/ 156117 w 814039"/>
              <a:gd name="connsiteY14" fmla="*/ 401444 h 468351"/>
              <a:gd name="connsiteX15" fmla="*/ 234175 w 814039"/>
              <a:gd name="connsiteY15" fmla="*/ 390293 h 468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814039" h="468351">
                <a:moveTo>
                  <a:pt x="814039" y="0"/>
                </a:moveTo>
                <a:cubicBezTo>
                  <a:pt x="810322" y="22302"/>
                  <a:pt x="810827" y="45737"/>
                  <a:pt x="802888" y="66907"/>
                </a:cubicBezTo>
                <a:cubicBezTo>
                  <a:pt x="799196" y="76751"/>
                  <a:pt x="788795" y="82642"/>
                  <a:pt x="780585" y="89210"/>
                </a:cubicBezTo>
                <a:cubicBezTo>
                  <a:pt x="721018" y="136864"/>
                  <a:pt x="744924" y="96652"/>
                  <a:pt x="635619" y="133815"/>
                </a:cubicBezTo>
                <a:lnTo>
                  <a:pt x="78058" y="323385"/>
                </a:lnTo>
                <a:cubicBezTo>
                  <a:pt x="70624" y="334536"/>
                  <a:pt x="61749" y="344852"/>
                  <a:pt x="55756" y="356839"/>
                </a:cubicBezTo>
                <a:cubicBezTo>
                  <a:pt x="46846" y="374660"/>
                  <a:pt x="38215" y="418230"/>
                  <a:pt x="33453" y="434898"/>
                </a:cubicBezTo>
                <a:cubicBezTo>
                  <a:pt x="30224" y="446200"/>
                  <a:pt x="26019" y="457200"/>
                  <a:pt x="22302" y="468351"/>
                </a:cubicBezTo>
                <a:cubicBezTo>
                  <a:pt x="18585" y="427463"/>
                  <a:pt x="16243" y="386427"/>
                  <a:pt x="11151" y="345688"/>
                </a:cubicBezTo>
                <a:cubicBezTo>
                  <a:pt x="8800" y="326881"/>
                  <a:pt x="0" y="308885"/>
                  <a:pt x="0" y="289932"/>
                </a:cubicBezTo>
                <a:cubicBezTo>
                  <a:pt x="0" y="274606"/>
                  <a:pt x="6747" y="319857"/>
                  <a:pt x="11151" y="334537"/>
                </a:cubicBezTo>
                <a:cubicBezTo>
                  <a:pt x="31820" y="403436"/>
                  <a:pt x="27811" y="390160"/>
                  <a:pt x="55756" y="446049"/>
                </a:cubicBezTo>
                <a:cubicBezTo>
                  <a:pt x="63190" y="438615"/>
                  <a:pt x="68654" y="428448"/>
                  <a:pt x="78058" y="423746"/>
                </a:cubicBezTo>
                <a:cubicBezTo>
                  <a:pt x="91766" y="416892"/>
                  <a:pt x="107927" y="416805"/>
                  <a:pt x="122663" y="412595"/>
                </a:cubicBezTo>
                <a:cubicBezTo>
                  <a:pt x="133965" y="409366"/>
                  <a:pt x="144642" y="403994"/>
                  <a:pt x="156117" y="401444"/>
                </a:cubicBezTo>
                <a:cubicBezTo>
                  <a:pt x="209047" y="389682"/>
                  <a:pt x="203315" y="390293"/>
                  <a:pt x="234175" y="390293"/>
                </a:cubicBezTo>
              </a:path>
            </a:pathLst>
          </a:cu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519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7" grpId="0"/>
      <p:bldP spid="4" grpId="0" animBg="1"/>
      <p:bldP spid="8" grpId="0" animBg="1"/>
      <p:bldP spid="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For Loop </a:t>
            </a:r>
            <a:r>
              <a:rPr lang="en-US" sz="4600" dirty="0" err="1">
                <a:latin typeface="Calibri"/>
                <a:cs typeface="Calibri"/>
              </a:rPr>
              <a:t>Redux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93181" y="2430968"/>
            <a:ext cx="719139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= 0;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&lt; 3;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++)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“Stanford rocks socks!”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}</a:t>
            </a:r>
          </a:p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grpSp>
        <p:nvGrpSpPr>
          <p:cNvPr id="10" name="Group 3"/>
          <p:cNvGrpSpPr>
            <a:grpSpLocks/>
          </p:cNvGrpSpPr>
          <p:nvPr/>
        </p:nvGrpSpPr>
        <p:grpSpPr bwMode="auto">
          <a:xfrm>
            <a:off x="1936983" y="4443219"/>
            <a:ext cx="5402263" cy="1635125"/>
            <a:chOff x="1178" y="3122"/>
            <a:chExt cx="3403" cy="1030"/>
          </a:xfrm>
        </p:grpSpPr>
        <p:pic>
          <p:nvPicPr>
            <p:cNvPr id="11" name="Picture 4" descr="Console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2" name="Text Box 5"/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solidFill>
                    <a:srgbClr val="333333"/>
                  </a:solidFill>
                  <a:latin typeface="Courier New" pitchFamily="1" charset="0"/>
                </a:rPr>
                <a:t>For Loop </a:t>
              </a:r>
              <a:r>
                <a:rPr lang="en-US" sz="1000" dirty="0" err="1">
                  <a:solidFill>
                    <a:srgbClr val="333333"/>
                  </a:solidFill>
                  <a:latin typeface="Courier New" pitchFamily="1" charset="0"/>
                </a:rPr>
                <a:t>Redux</a:t>
              </a:r>
              <a:endParaRPr lang="en-US" sz="1000" b="0" dirty="0">
                <a:solidFill>
                  <a:srgbClr val="333333"/>
                </a:solidFill>
                <a:latin typeface="Courier New" pitchFamily="1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067074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For Loop </a:t>
            </a:r>
            <a:r>
              <a:rPr lang="en-US" sz="4600" dirty="0" err="1">
                <a:latin typeface="Calibri"/>
                <a:cs typeface="Calibri"/>
              </a:rPr>
              <a:t>Redux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93181" y="2430968"/>
            <a:ext cx="719139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= 0;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&lt; 3;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++)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“Stanford rocks socks!”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}</a:t>
            </a:r>
          </a:p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1572323" y="2823317"/>
            <a:ext cx="5999355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3"/>
          <p:cNvGrpSpPr>
            <a:grpSpLocks/>
          </p:cNvGrpSpPr>
          <p:nvPr/>
        </p:nvGrpSpPr>
        <p:grpSpPr bwMode="auto">
          <a:xfrm>
            <a:off x="1936983" y="4443219"/>
            <a:ext cx="5402263" cy="1635125"/>
            <a:chOff x="1178" y="3122"/>
            <a:chExt cx="3403" cy="1030"/>
          </a:xfrm>
        </p:grpSpPr>
        <p:pic>
          <p:nvPicPr>
            <p:cNvPr id="8" name="Picture 4" descr="Console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Text Box 5"/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solidFill>
                    <a:srgbClr val="333333"/>
                  </a:solidFill>
                  <a:latin typeface="Courier New" pitchFamily="1" charset="0"/>
                </a:rPr>
                <a:t>For Loop </a:t>
              </a:r>
              <a:r>
                <a:rPr lang="en-US" sz="1000" dirty="0" err="1">
                  <a:solidFill>
                    <a:srgbClr val="333333"/>
                  </a:solidFill>
                  <a:latin typeface="Courier New" pitchFamily="1" charset="0"/>
                </a:rPr>
                <a:t>Redux</a:t>
              </a:r>
              <a:endParaRPr lang="en-US" sz="1000" b="0" dirty="0">
                <a:solidFill>
                  <a:srgbClr val="333333"/>
                </a:solidFill>
                <a:latin typeface="Courier New" pitchFamily="1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228918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For Loop </a:t>
            </a:r>
            <a:r>
              <a:rPr lang="en-US" sz="4600" dirty="0" err="1">
                <a:latin typeface="Calibri"/>
                <a:cs typeface="Calibri"/>
              </a:rPr>
              <a:t>Redux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93181" y="2430968"/>
            <a:ext cx="719139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= 0;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&lt; 3;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++)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“Stanford rocks socks!”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}</a:t>
            </a:r>
          </a:p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2430966" y="2845619"/>
            <a:ext cx="1728439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523786" y="1483112"/>
            <a:ext cx="4315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>
                <a:latin typeface="Courier" charset="0"/>
                <a:ea typeface="Courier" charset="0"/>
                <a:cs typeface="Courier" charset="0"/>
              </a:rPr>
              <a:t>i</a:t>
            </a:r>
            <a:endParaRPr lang="en-US" sz="32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Text Box 38"/>
          <p:cNvSpPr txBox="1">
            <a:spLocks noChangeArrowheads="1"/>
          </p:cNvSpPr>
          <p:nvPr/>
        </p:nvSpPr>
        <p:spPr bwMode="auto">
          <a:xfrm>
            <a:off x="4016298" y="1546302"/>
            <a:ext cx="990600" cy="51090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dirty="0"/>
              <a:t>0</a:t>
            </a:r>
            <a:endParaRPr lang="en-US" sz="3200" b="0" dirty="0">
              <a:latin typeface="Courier New" pitchFamily="1" charset="0"/>
            </a:endParaRPr>
          </a:p>
        </p:txBody>
      </p:sp>
      <p:grpSp>
        <p:nvGrpSpPr>
          <p:cNvPr id="7" name="Group 3"/>
          <p:cNvGrpSpPr>
            <a:grpSpLocks/>
          </p:cNvGrpSpPr>
          <p:nvPr/>
        </p:nvGrpSpPr>
        <p:grpSpPr bwMode="auto">
          <a:xfrm>
            <a:off x="1936983" y="4443219"/>
            <a:ext cx="5402263" cy="1635125"/>
            <a:chOff x="1178" y="3122"/>
            <a:chExt cx="3403" cy="1030"/>
          </a:xfrm>
        </p:grpSpPr>
        <p:pic>
          <p:nvPicPr>
            <p:cNvPr id="8" name="Picture 4" descr="Console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Text Box 5"/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solidFill>
                    <a:srgbClr val="333333"/>
                  </a:solidFill>
                  <a:latin typeface="Courier New" pitchFamily="1" charset="0"/>
                </a:rPr>
                <a:t>For Loop </a:t>
              </a:r>
              <a:r>
                <a:rPr lang="en-US" sz="1000" dirty="0" err="1">
                  <a:solidFill>
                    <a:srgbClr val="333333"/>
                  </a:solidFill>
                  <a:latin typeface="Courier New" pitchFamily="1" charset="0"/>
                </a:rPr>
                <a:t>Redux</a:t>
              </a:r>
              <a:endParaRPr lang="en-US" sz="1000" b="0" dirty="0">
                <a:solidFill>
                  <a:srgbClr val="333333"/>
                </a:solidFill>
                <a:latin typeface="Courier New" pitchFamily="1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057054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For Loop </a:t>
            </a:r>
            <a:r>
              <a:rPr lang="en-US" sz="4600" dirty="0" err="1">
                <a:latin typeface="Calibri"/>
                <a:cs typeface="Calibri"/>
              </a:rPr>
              <a:t>Redux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93181" y="2430968"/>
            <a:ext cx="719139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= 0;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&lt; 3;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++)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“Stanford rocks socks!”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}</a:t>
            </a:r>
          </a:p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4348975" y="2812165"/>
            <a:ext cx="1081669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523786" y="1483112"/>
            <a:ext cx="4315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>
                <a:latin typeface="Courier" charset="0"/>
                <a:ea typeface="Courier" charset="0"/>
                <a:cs typeface="Courier" charset="0"/>
              </a:rPr>
              <a:t>i</a:t>
            </a:r>
            <a:endParaRPr lang="en-US" sz="32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Text Box 38"/>
          <p:cNvSpPr txBox="1">
            <a:spLocks noChangeArrowheads="1"/>
          </p:cNvSpPr>
          <p:nvPr/>
        </p:nvSpPr>
        <p:spPr bwMode="auto">
          <a:xfrm>
            <a:off x="4016298" y="1546302"/>
            <a:ext cx="990600" cy="51090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dirty="0"/>
              <a:t>0</a:t>
            </a:r>
            <a:endParaRPr lang="en-US" sz="3200" b="0" dirty="0">
              <a:latin typeface="Courier New" pitchFamily="1" charset="0"/>
            </a:endParaRPr>
          </a:p>
        </p:txBody>
      </p:sp>
      <p:grpSp>
        <p:nvGrpSpPr>
          <p:cNvPr id="7" name="Group 3"/>
          <p:cNvGrpSpPr>
            <a:grpSpLocks/>
          </p:cNvGrpSpPr>
          <p:nvPr/>
        </p:nvGrpSpPr>
        <p:grpSpPr bwMode="auto">
          <a:xfrm>
            <a:off x="1936983" y="4443219"/>
            <a:ext cx="5402263" cy="1635125"/>
            <a:chOff x="1178" y="3122"/>
            <a:chExt cx="3403" cy="1030"/>
          </a:xfrm>
        </p:grpSpPr>
        <p:pic>
          <p:nvPicPr>
            <p:cNvPr id="8" name="Picture 4" descr="Console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Text Box 5"/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solidFill>
                    <a:srgbClr val="333333"/>
                  </a:solidFill>
                  <a:latin typeface="Courier New" pitchFamily="1" charset="0"/>
                </a:rPr>
                <a:t>For Loop </a:t>
              </a:r>
              <a:r>
                <a:rPr lang="en-US" sz="1000" dirty="0" err="1">
                  <a:solidFill>
                    <a:srgbClr val="333333"/>
                  </a:solidFill>
                  <a:latin typeface="Courier New" pitchFamily="1" charset="0"/>
                </a:rPr>
                <a:t>Redux</a:t>
              </a:r>
              <a:endParaRPr lang="en-US" sz="1000" b="0" dirty="0">
                <a:solidFill>
                  <a:srgbClr val="333333"/>
                </a:solidFill>
                <a:latin typeface="Courier New" pitchFamily="1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687639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900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// Store expressions that evaluate to true/false</a:t>
            </a:r>
            <a:endParaRPr lang="en-US" sz="1900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19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boolean</a:t>
            </a:r>
            <a:r>
              <a:rPr lang="en-US" sz="19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900" dirty="0">
                <a:latin typeface="Courier" charset="0"/>
                <a:ea typeface="Courier" charset="0"/>
                <a:cs typeface="Courier" charset="0"/>
              </a:rPr>
              <a:t>x = 1 &lt; 2;		</a:t>
            </a:r>
            <a:r>
              <a:rPr lang="en-US" sz="1900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// true</a:t>
            </a:r>
          </a:p>
          <a:p>
            <a:pPr marL="0" indent="0">
              <a:buNone/>
            </a:pPr>
            <a:r>
              <a:rPr lang="en-US" sz="19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boolean</a:t>
            </a:r>
            <a:r>
              <a:rPr lang="en-US" sz="19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900" dirty="0">
                <a:latin typeface="Courier" charset="0"/>
                <a:ea typeface="Courier" charset="0"/>
                <a:cs typeface="Courier" charset="0"/>
              </a:rPr>
              <a:t>y = 5.0 == 4.0;	</a:t>
            </a:r>
            <a:r>
              <a:rPr lang="en-US" sz="1900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// false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Boolean Variables</a:t>
            </a:r>
          </a:p>
        </p:txBody>
      </p:sp>
    </p:spTree>
    <p:extLst>
      <p:ext uri="{BB962C8B-B14F-4D97-AF65-F5344CB8AC3E}">
        <p14:creationId xmlns:p14="http://schemas.microsoft.com/office/powerpoint/2010/main" val="22840190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For Loop </a:t>
            </a:r>
            <a:r>
              <a:rPr lang="en-US" sz="4600" dirty="0" err="1">
                <a:latin typeface="Calibri"/>
                <a:cs typeface="Calibri"/>
              </a:rPr>
              <a:t>Redux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93181" y="2430968"/>
            <a:ext cx="719139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= 0;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&lt; 3;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++)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“Stanford rocks socks!”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}</a:t>
            </a:r>
          </a:p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2062975" y="3213610"/>
            <a:ext cx="6289287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523786" y="1483112"/>
            <a:ext cx="4315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>
                <a:latin typeface="Courier" charset="0"/>
                <a:ea typeface="Courier" charset="0"/>
                <a:cs typeface="Courier" charset="0"/>
              </a:rPr>
              <a:t>i</a:t>
            </a:r>
            <a:endParaRPr lang="en-US" sz="32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Text Box 38"/>
          <p:cNvSpPr txBox="1">
            <a:spLocks noChangeArrowheads="1"/>
          </p:cNvSpPr>
          <p:nvPr/>
        </p:nvSpPr>
        <p:spPr bwMode="auto">
          <a:xfrm>
            <a:off x="4016298" y="1546302"/>
            <a:ext cx="990600" cy="51090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dirty="0"/>
              <a:t>0</a:t>
            </a:r>
            <a:endParaRPr lang="en-US" sz="3200" b="0" dirty="0">
              <a:latin typeface="Courier New" pitchFamily="1" charset="0"/>
            </a:endParaRPr>
          </a:p>
        </p:txBody>
      </p:sp>
      <p:grpSp>
        <p:nvGrpSpPr>
          <p:cNvPr id="7" name="Group 3"/>
          <p:cNvGrpSpPr>
            <a:grpSpLocks/>
          </p:cNvGrpSpPr>
          <p:nvPr/>
        </p:nvGrpSpPr>
        <p:grpSpPr bwMode="auto">
          <a:xfrm>
            <a:off x="1936983" y="4443219"/>
            <a:ext cx="5402263" cy="1635125"/>
            <a:chOff x="1178" y="3122"/>
            <a:chExt cx="3403" cy="1030"/>
          </a:xfrm>
        </p:grpSpPr>
        <p:pic>
          <p:nvPicPr>
            <p:cNvPr id="8" name="Picture 4" descr="Console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Text Box 5"/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solidFill>
                    <a:srgbClr val="333333"/>
                  </a:solidFill>
                  <a:latin typeface="Courier New" pitchFamily="1" charset="0"/>
                </a:rPr>
                <a:t>For Loop </a:t>
              </a:r>
              <a:r>
                <a:rPr lang="en-US" sz="1000" dirty="0" err="1">
                  <a:solidFill>
                    <a:srgbClr val="333333"/>
                  </a:solidFill>
                  <a:latin typeface="Courier New" pitchFamily="1" charset="0"/>
                </a:rPr>
                <a:t>Redux</a:t>
              </a:r>
              <a:endParaRPr lang="en-US" sz="1000" b="0" dirty="0">
                <a:solidFill>
                  <a:srgbClr val="333333"/>
                </a:solidFill>
                <a:latin typeface="Courier New" pitchFamily="1" charset="0"/>
              </a:endParaRPr>
            </a:p>
          </p:txBody>
        </p:sp>
      </p:grpSp>
      <p:sp>
        <p:nvSpPr>
          <p:cNvPr id="10" name="Text Box 22"/>
          <p:cNvSpPr txBox="1">
            <a:spLocks noChangeArrowheads="1"/>
          </p:cNvSpPr>
          <p:nvPr/>
        </p:nvSpPr>
        <p:spPr bwMode="auto">
          <a:xfrm>
            <a:off x="2008613" y="4714953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Stanford rocks socks</a:t>
            </a:r>
          </a:p>
        </p:txBody>
      </p:sp>
    </p:spTree>
    <p:extLst>
      <p:ext uri="{BB962C8B-B14F-4D97-AF65-F5344CB8AC3E}">
        <p14:creationId xmlns:p14="http://schemas.microsoft.com/office/powerpoint/2010/main" val="2649297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For Loop </a:t>
            </a:r>
            <a:r>
              <a:rPr lang="en-US" sz="4600" dirty="0" err="1">
                <a:latin typeface="Calibri"/>
                <a:cs typeface="Calibri"/>
              </a:rPr>
              <a:t>Redux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93181" y="2430968"/>
            <a:ext cx="719139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= 0;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&lt; 3;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++)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“Stanford rocks socks!”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}</a:t>
            </a:r>
          </a:p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5664819" y="2834469"/>
            <a:ext cx="747131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523786" y="1483112"/>
            <a:ext cx="4315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>
                <a:latin typeface="Courier" charset="0"/>
                <a:ea typeface="Courier" charset="0"/>
                <a:cs typeface="Courier" charset="0"/>
              </a:rPr>
              <a:t>i</a:t>
            </a:r>
            <a:endParaRPr lang="en-US" sz="32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Text Box 38"/>
          <p:cNvSpPr txBox="1">
            <a:spLocks noChangeArrowheads="1"/>
          </p:cNvSpPr>
          <p:nvPr/>
        </p:nvSpPr>
        <p:spPr bwMode="auto">
          <a:xfrm>
            <a:off x="4016298" y="1546302"/>
            <a:ext cx="990600" cy="51090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dirty="0">
                <a:solidFill>
                  <a:srgbClr val="FF0000"/>
                </a:solidFill>
              </a:rPr>
              <a:t>1</a:t>
            </a:r>
            <a:endParaRPr lang="en-US" sz="3200" b="0" dirty="0">
              <a:solidFill>
                <a:srgbClr val="FF0000"/>
              </a:solidFill>
              <a:latin typeface="Courier New" pitchFamily="1" charset="0"/>
            </a:endParaRPr>
          </a:p>
        </p:txBody>
      </p:sp>
      <p:grpSp>
        <p:nvGrpSpPr>
          <p:cNvPr id="7" name="Group 3"/>
          <p:cNvGrpSpPr>
            <a:grpSpLocks/>
          </p:cNvGrpSpPr>
          <p:nvPr/>
        </p:nvGrpSpPr>
        <p:grpSpPr bwMode="auto">
          <a:xfrm>
            <a:off x="1936983" y="4443219"/>
            <a:ext cx="5402263" cy="1635125"/>
            <a:chOff x="1178" y="3122"/>
            <a:chExt cx="3403" cy="1030"/>
          </a:xfrm>
        </p:grpSpPr>
        <p:pic>
          <p:nvPicPr>
            <p:cNvPr id="8" name="Picture 4" descr="Console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Text Box 5"/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solidFill>
                    <a:srgbClr val="333333"/>
                  </a:solidFill>
                  <a:latin typeface="Courier New" pitchFamily="1" charset="0"/>
                </a:rPr>
                <a:t>For Loop </a:t>
              </a:r>
              <a:r>
                <a:rPr lang="en-US" sz="1000" dirty="0" err="1">
                  <a:solidFill>
                    <a:srgbClr val="333333"/>
                  </a:solidFill>
                  <a:latin typeface="Courier New" pitchFamily="1" charset="0"/>
                </a:rPr>
                <a:t>Redux</a:t>
              </a:r>
              <a:endParaRPr lang="en-US" sz="1000" b="0" dirty="0">
                <a:solidFill>
                  <a:srgbClr val="333333"/>
                </a:solidFill>
                <a:latin typeface="Courier New" pitchFamily="1" charset="0"/>
              </a:endParaRPr>
            </a:p>
          </p:txBody>
        </p:sp>
      </p:grpSp>
      <p:sp>
        <p:nvSpPr>
          <p:cNvPr id="10" name="Text Box 22"/>
          <p:cNvSpPr txBox="1">
            <a:spLocks noChangeArrowheads="1"/>
          </p:cNvSpPr>
          <p:nvPr/>
        </p:nvSpPr>
        <p:spPr bwMode="auto">
          <a:xfrm>
            <a:off x="2008613" y="4714953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Stanford rocks socks</a:t>
            </a:r>
          </a:p>
        </p:txBody>
      </p:sp>
    </p:spTree>
    <p:extLst>
      <p:ext uri="{BB962C8B-B14F-4D97-AF65-F5344CB8AC3E}">
        <p14:creationId xmlns:p14="http://schemas.microsoft.com/office/powerpoint/2010/main" val="35153443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For Loop </a:t>
            </a:r>
            <a:r>
              <a:rPr lang="en-US" sz="4600" dirty="0" err="1">
                <a:latin typeface="Calibri"/>
                <a:cs typeface="Calibri"/>
              </a:rPr>
              <a:t>Redux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93181" y="2430968"/>
            <a:ext cx="719139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= 0;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&lt; 3;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++)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“Stanford rocks socks!”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}</a:t>
            </a:r>
          </a:p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4348975" y="2823318"/>
            <a:ext cx="1081669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523786" y="1483112"/>
            <a:ext cx="4315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>
                <a:latin typeface="Courier" charset="0"/>
                <a:ea typeface="Courier" charset="0"/>
                <a:cs typeface="Courier" charset="0"/>
              </a:rPr>
              <a:t>i</a:t>
            </a:r>
            <a:endParaRPr lang="en-US" sz="32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Text Box 38"/>
          <p:cNvSpPr txBox="1">
            <a:spLocks noChangeArrowheads="1"/>
          </p:cNvSpPr>
          <p:nvPr/>
        </p:nvSpPr>
        <p:spPr bwMode="auto">
          <a:xfrm>
            <a:off x="4016298" y="1546302"/>
            <a:ext cx="990600" cy="51090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dirty="0"/>
              <a:t>1</a:t>
            </a:r>
            <a:endParaRPr lang="en-US" sz="3200" b="0" dirty="0">
              <a:latin typeface="Courier New" pitchFamily="1" charset="0"/>
            </a:endParaRPr>
          </a:p>
        </p:txBody>
      </p:sp>
      <p:grpSp>
        <p:nvGrpSpPr>
          <p:cNvPr id="7" name="Group 3"/>
          <p:cNvGrpSpPr>
            <a:grpSpLocks/>
          </p:cNvGrpSpPr>
          <p:nvPr/>
        </p:nvGrpSpPr>
        <p:grpSpPr bwMode="auto">
          <a:xfrm>
            <a:off x="1936983" y="4443219"/>
            <a:ext cx="5402263" cy="1635125"/>
            <a:chOff x="1178" y="3122"/>
            <a:chExt cx="3403" cy="1030"/>
          </a:xfrm>
        </p:grpSpPr>
        <p:pic>
          <p:nvPicPr>
            <p:cNvPr id="8" name="Picture 4" descr="Console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Text Box 5"/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solidFill>
                    <a:srgbClr val="333333"/>
                  </a:solidFill>
                  <a:latin typeface="Courier New" pitchFamily="1" charset="0"/>
                </a:rPr>
                <a:t>For Loop </a:t>
              </a:r>
              <a:r>
                <a:rPr lang="en-US" sz="1000" dirty="0" err="1">
                  <a:solidFill>
                    <a:srgbClr val="333333"/>
                  </a:solidFill>
                  <a:latin typeface="Courier New" pitchFamily="1" charset="0"/>
                </a:rPr>
                <a:t>Redux</a:t>
              </a:r>
              <a:endParaRPr lang="en-US" sz="1000" b="0" dirty="0">
                <a:solidFill>
                  <a:srgbClr val="333333"/>
                </a:solidFill>
                <a:latin typeface="Courier New" pitchFamily="1" charset="0"/>
              </a:endParaRPr>
            </a:p>
          </p:txBody>
        </p:sp>
      </p:grpSp>
      <p:sp>
        <p:nvSpPr>
          <p:cNvPr id="10" name="Text Box 22"/>
          <p:cNvSpPr txBox="1">
            <a:spLocks noChangeArrowheads="1"/>
          </p:cNvSpPr>
          <p:nvPr/>
        </p:nvSpPr>
        <p:spPr bwMode="auto">
          <a:xfrm>
            <a:off x="2008613" y="4714953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Stanford rocks socks</a:t>
            </a:r>
          </a:p>
        </p:txBody>
      </p:sp>
    </p:spTree>
    <p:extLst>
      <p:ext uri="{BB962C8B-B14F-4D97-AF65-F5344CB8AC3E}">
        <p14:creationId xmlns:p14="http://schemas.microsoft.com/office/powerpoint/2010/main" val="10789025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For Loop </a:t>
            </a:r>
            <a:r>
              <a:rPr lang="en-US" sz="4600" dirty="0" err="1">
                <a:latin typeface="Calibri"/>
                <a:cs typeface="Calibri"/>
              </a:rPr>
              <a:t>Redux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93181" y="2430968"/>
            <a:ext cx="719139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= 0;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&lt; 3;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++)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“Stanford rocks socks!”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}</a:t>
            </a:r>
          </a:p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2062975" y="3224762"/>
            <a:ext cx="5553308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523786" y="1483112"/>
            <a:ext cx="4315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>
                <a:latin typeface="Courier" charset="0"/>
                <a:ea typeface="Courier" charset="0"/>
                <a:cs typeface="Courier" charset="0"/>
              </a:rPr>
              <a:t>i</a:t>
            </a:r>
            <a:endParaRPr lang="en-US" sz="32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Text Box 38"/>
          <p:cNvSpPr txBox="1">
            <a:spLocks noChangeArrowheads="1"/>
          </p:cNvSpPr>
          <p:nvPr/>
        </p:nvSpPr>
        <p:spPr bwMode="auto">
          <a:xfrm>
            <a:off x="4016298" y="1546302"/>
            <a:ext cx="990600" cy="51090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dirty="0"/>
              <a:t>1</a:t>
            </a:r>
            <a:endParaRPr lang="en-US" sz="3200" b="0" dirty="0">
              <a:latin typeface="Courier New" pitchFamily="1" charset="0"/>
            </a:endParaRPr>
          </a:p>
        </p:txBody>
      </p:sp>
      <p:grpSp>
        <p:nvGrpSpPr>
          <p:cNvPr id="7" name="Group 3"/>
          <p:cNvGrpSpPr>
            <a:grpSpLocks/>
          </p:cNvGrpSpPr>
          <p:nvPr/>
        </p:nvGrpSpPr>
        <p:grpSpPr bwMode="auto">
          <a:xfrm>
            <a:off x="1936983" y="4443219"/>
            <a:ext cx="5402263" cy="1635125"/>
            <a:chOff x="1178" y="3122"/>
            <a:chExt cx="3403" cy="1030"/>
          </a:xfrm>
        </p:grpSpPr>
        <p:pic>
          <p:nvPicPr>
            <p:cNvPr id="8" name="Picture 4" descr="Console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Text Box 5"/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solidFill>
                    <a:srgbClr val="333333"/>
                  </a:solidFill>
                  <a:latin typeface="Courier New" pitchFamily="1" charset="0"/>
                </a:rPr>
                <a:t>For Loop </a:t>
              </a:r>
              <a:r>
                <a:rPr lang="en-US" sz="1000" dirty="0" err="1">
                  <a:solidFill>
                    <a:srgbClr val="333333"/>
                  </a:solidFill>
                  <a:latin typeface="Courier New" pitchFamily="1" charset="0"/>
                </a:rPr>
                <a:t>Redux</a:t>
              </a:r>
              <a:endParaRPr lang="en-US" sz="1000" b="0" dirty="0">
                <a:solidFill>
                  <a:srgbClr val="333333"/>
                </a:solidFill>
                <a:latin typeface="Courier New" pitchFamily="1" charset="0"/>
              </a:endParaRPr>
            </a:p>
          </p:txBody>
        </p:sp>
      </p:grpSp>
      <p:sp>
        <p:nvSpPr>
          <p:cNvPr id="10" name="Text Box 22"/>
          <p:cNvSpPr txBox="1">
            <a:spLocks noChangeArrowheads="1"/>
          </p:cNvSpPr>
          <p:nvPr/>
        </p:nvSpPr>
        <p:spPr bwMode="auto">
          <a:xfrm>
            <a:off x="2008613" y="4714953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Stanford rocks socks</a:t>
            </a:r>
          </a:p>
        </p:txBody>
      </p:sp>
      <p:sp>
        <p:nvSpPr>
          <p:cNvPr id="11" name="Text Box 22"/>
          <p:cNvSpPr txBox="1">
            <a:spLocks noChangeArrowheads="1"/>
          </p:cNvSpPr>
          <p:nvPr/>
        </p:nvSpPr>
        <p:spPr bwMode="auto">
          <a:xfrm>
            <a:off x="2016047" y="4990016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Stanford rocks socks</a:t>
            </a:r>
          </a:p>
        </p:txBody>
      </p:sp>
    </p:spTree>
    <p:extLst>
      <p:ext uri="{BB962C8B-B14F-4D97-AF65-F5344CB8AC3E}">
        <p14:creationId xmlns:p14="http://schemas.microsoft.com/office/powerpoint/2010/main" val="32228788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For Loop </a:t>
            </a:r>
            <a:r>
              <a:rPr lang="en-US" sz="4600" dirty="0" err="1">
                <a:latin typeface="Calibri"/>
                <a:cs typeface="Calibri"/>
              </a:rPr>
              <a:t>Redux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93181" y="2430968"/>
            <a:ext cx="719139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= 0;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&lt; 3;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++)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“Stanford rocks socks!”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}</a:t>
            </a:r>
          </a:p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5642517" y="2834469"/>
            <a:ext cx="724830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523786" y="1483112"/>
            <a:ext cx="4315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>
                <a:latin typeface="Courier" charset="0"/>
                <a:ea typeface="Courier" charset="0"/>
                <a:cs typeface="Courier" charset="0"/>
              </a:rPr>
              <a:t>i</a:t>
            </a:r>
            <a:endParaRPr lang="en-US" sz="32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Text Box 38"/>
          <p:cNvSpPr txBox="1">
            <a:spLocks noChangeArrowheads="1"/>
          </p:cNvSpPr>
          <p:nvPr/>
        </p:nvSpPr>
        <p:spPr bwMode="auto">
          <a:xfrm>
            <a:off x="4016298" y="1546302"/>
            <a:ext cx="990600" cy="51090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dirty="0">
                <a:solidFill>
                  <a:srgbClr val="FF0000"/>
                </a:solidFill>
              </a:rPr>
              <a:t>2</a:t>
            </a:r>
            <a:endParaRPr lang="en-US" sz="3200" b="0" dirty="0">
              <a:solidFill>
                <a:srgbClr val="FF0000"/>
              </a:solidFill>
              <a:latin typeface="Courier New" pitchFamily="1" charset="0"/>
            </a:endParaRPr>
          </a:p>
        </p:txBody>
      </p:sp>
      <p:grpSp>
        <p:nvGrpSpPr>
          <p:cNvPr id="7" name="Group 3"/>
          <p:cNvGrpSpPr>
            <a:grpSpLocks/>
          </p:cNvGrpSpPr>
          <p:nvPr/>
        </p:nvGrpSpPr>
        <p:grpSpPr bwMode="auto">
          <a:xfrm>
            <a:off x="1936983" y="4443219"/>
            <a:ext cx="5402263" cy="1635125"/>
            <a:chOff x="1178" y="3122"/>
            <a:chExt cx="3403" cy="1030"/>
          </a:xfrm>
        </p:grpSpPr>
        <p:pic>
          <p:nvPicPr>
            <p:cNvPr id="8" name="Picture 4" descr="Console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Text Box 5"/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solidFill>
                    <a:srgbClr val="333333"/>
                  </a:solidFill>
                  <a:latin typeface="Courier New" pitchFamily="1" charset="0"/>
                </a:rPr>
                <a:t>For Loop </a:t>
              </a:r>
              <a:r>
                <a:rPr lang="en-US" sz="1000" dirty="0" err="1">
                  <a:solidFill>
                    <a:srgbClr val="333333"/>
                  </a:solidFill>
                  <a:latin typeface="Courier New" pitchFamily="1" charset="0"/>
                </a:rPr>
                <a:t>Redux</a:t>
              </a:r>
              <a:endParaRPr lang="en-US" sz="1000" b="0" dirty="0">
                <a:solidFill>
                  <a:srgbClr val="333333"/>
                </a:solidFill>
                <a:latin typeface="Courier New" pitchFamily="1" charset="0"/>
              </a:endParaRPr>
            </a:p>
          </p:txBody>
        </p:sp>
      </p:grpSp>
      <p:sp>
        <p:nvSpPr>
          <p:cNvPr id="10" name="Text Box 22"/>
          <p:cNvSpPr txBox="1">
            <a:spLocks noChangeArrowheads="1"/>
          </p:cNvSpPr>
          <p:nvPr/>
        </p:nvSpPr>
        <p:spPr bwMode="auto">
          <a:xfrm>
            <a:off x="2008613" y="4714953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Stanford rocks socks</a:t>
            </a:r>
          </a:p>
        </p:txBody>
      </p:sp>
      <p:sp>
        <p:nvSpPr>
          <p:cNvPr id="11" name="Text Box 22"/>
          <p:cNvSpPr txBox="1">
            <a:spLocks noChangeArrowheads="1"/>
          </p:cNvSpPr>
          <p:nvPr/>
        </p:nvSpPr>
        <p:spPr bwMode="auto">
          <a:xfrm>
            <a:off x="2016047" y="4990016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Stanford rocks socks</a:t>
            </a:r>
          </a:p>
        </p:txBody>
      </p:sp>
    </p:spTree>
    <p:extLst>
      <p:ext uri="{BB962C8B-B14F-4D97-AF65-F5344CB8AC3E}">
        <p14:creationId xmlns:p14="http://schemas.microsoft.com/office/powerpoint/2010/main" val="40147016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For Loop </a:t>
            </a:r>
            <a:r>
              <a:rPr lang="en-US" sz="4600" dirty="0" err="1">
                <a:latin typeface="Calibri"/>
                <a:cs typeface="Calibri"/>
              </a:rPr>
              <a:t>Redux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93181" y="2430968"/>
            <a:ext cx="719139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= 0;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&lt; 3;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++)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“Stanford rocks socks!”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}</a:t>
            </a:r>
          </a:p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4304371" y="2823318"/>
            <a:ext cx="1103970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523786" y="1483112"/>
            <a:ext cx="4315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>
                <a:latin typeface="Courier" charset="0"/>
                <a:ea typeface="Courier" charset="0"/>
                <a:cs typeface="Courier" charset="0"/>
              </a:rPr>
              <a:t>i</a:t>
            </a:r>
            <a:endParaRPr lang="en-US" sz="32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Text Box 38"/>
          <p:cNvSpPr txBox="1">
            <a:spLocks noChangeArrowheads="1"/>
          </p:cNvSpPr>
          <p:nvPr/>
        </p:nvSpPr>
        <p:spPr bwMode="auto">
          <a:xfrm>
            <a:off x="4016298" y="1546302"/>
            <a:ext cx="990600" cy="51090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dirty="0"/>
              <a:t>2</a:t>
            </a:r>
            <a:endParaRPr lang="en-US" sz="3200" b="0" dirty="0">
              <a:latin typeface="Courier New" pitchFamily="1" charset="0"/>
            </a:endParaRPr>
          </a:p>
        </p:txBody>
      </p:sp>
      <p:grpSp>
        <p:nvGrpSpPr>
          <p:cNvPr id="7" name="Group 3"/>
          <p:cNvGrpSpPr>
            <a:grpSpLocks/>
          </p:cNvGrpSpPr>
          <p:nvPr/>
        </p:nvGrpSpPr>
        <p:grpSpPr bwMode="auto">
          <a:xfrm>
            <a:off x="1936983" y="4443219"/>
            <a:ext cx="5402263" cy="1635125"/>
            <a:chOff x="1178" y="3122"/>
            <a:chExt cx="3403" cy="1030"/>
          </a:xfrm>
        </p:grpSpPr>
        <p:pic>
          <p:nvPicPr>
            <p:cNvPr id="8" name="Picture 4" descr="Console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Text Box 5"/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solidFill>
                    <a:srgbClr val="333333"/>
                  </a:solidFill>
                  <a:latin typeface="Courier New" pitchFamily="1" charset="0"/>
                </a:rPr>
                <a:t>For Loop </a:t>
              </a:r>
              <a:r>
                <a:rPr lang="en-US" sz="1000" dirty="0" err="1">
                  <a:solidFill>
                    <a:srgbClr val="333333"/>
                  </a:solidFill>
                  <a:latin typeface="Courier New" pitchFamily="1" charset="0"/>
                </a:rPr>
                <a:t>Redux</a:t>
              </a:r>
              <a:endParaRPr lang="en-US" sz="1000" b="0" dirty="0">
                <a:solidFill>
                  <a:srgbClr val="333333"/>
                </a:solidFill>
                <a:latin typeface="Courier New" pitchFamily="1" charset="0"/>
              </a:endParaRPr>
            </a:p>
          </p:txBody>
        </p:sp>
      </p:grpSp>
      <p:sp>
        <p:nvSpPr>
          <p:cNvPr id="10" name="Text Box 22"/>
          <p:cNvSpPr txBox="1">
            <a:spLocks noChangeArrowheads="1"/>
          </p:cNvSpPr>
          <p:nvPr/>
        </p:nvSpPr>
        <p:spPr bwMode="auto">
          <a:xfrm>
            <a:off x="2008613" y="4714953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Stanford rocks socks</a:t>
            </a:r>
          </a:p>
        </p:txBody>
      </p:sp>
      <p:sp>
        <p:nvSpPr>
          <p:cNvPr id="11" name="Text Box 22"/>
          <p:cNvSpPr txBox="1">
            <a:spLocks noChangeArrowheads="1"/>
          </p:cNvSpPr>
          <p:nvPr/>
        </p:nvSpPr>
        <p:spPr bwMode="auto">
          <a:xfrm>
            <a:off x="2016047" y="4990016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Stanford rocks socks</a:t>
            </a:r>
          </a:p>
        </p:txBody>
      </p:sp>
    </p:spTree>
    <p:extLst>
      <p:ext uri="{BB962C8B-B14F-4D97-AF65-F5344CB8AC3E}">
        <p14:creationId xmlns:p14="http://schemas.microsoft.com/office/powerpoint/2010/main" val="18613022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For Loop </a:t>
            </a:r>
            <a:r>
              <a:rPr lang="en-US" sz="4600" dirty="0" err="1">
                <a:latin typeface="Calibri"/>
                <a:cs typeface="Calibri"/>
              </a:rPr>
              <a:t>Redux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93181" y="2430968"/>
            <a:ext cx="719139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= 0;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&lt; 3;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++)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“Stanford rocks socks!”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}</a:t>
            </a:r>
          </a:p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2040673" y="3213610"/>
            <a:ext cx="5519853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523786" y="1483112"/>
            <a:ext cx="4315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>
                <a:latin typeface="Courier" charset="0"/>
                <a:ea typeface="Courier" charset="0"/>
                <a:cs typeface="Courier" charset="0"/>
              </a:rPr>
              <a:t>i</a:t>
            </a:r>
            <a:endParaRPr lang="en-US" sz="32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Text Box 38"/>
          <p:cNvSpPr txBox="1">
            <a:spLocks noChangeArrowheads="1"/>
          </p:cNvSpPr>
          <p:nvPr/>
        </p:nvSpPr>
        <p:spPr bwMode="auto">
          <a:xfrm>
            <a:off x="4016298" y="1546302"/>
            <a:ext cx="990600" cy="51090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dirty="0"/>
              <a:t>2</a:t>
            </a:r>
            <a:endParaRPr lang="en-US" sz="3200" b="0" dirty="0">
              <a:latin typeface="Courier New" pitchFamily="1" charset="0"/>
            </a:endParaRPr>
          </a:p>
        </p:txBody>
      </p:sp>
      <p:grpSp>
        <p:nvGrpSpPr>
          <p:cNvPr id="7" name="Group 3"/>
          <p:cNvGrpSpPr>
            <a:grpSpLocks/>
          </p:cNvGrpSpPr>
          <p:nvPr/>
        </p:nvGrpSpPr>
        <p:grpSpPr bwMode="auto">
          <a:xfrm>
            <a:off x="1936983" y="4443219"/>
            <a:ext cx="5402263" cy="1635125"/>
            <a:chOff x="1178" y="3122"/>
            <a:chExt cx="3403" cy="1030"/>
          </a:xfrm>
        </p:grpSpPr>
        <p:pic>
          <p:nvPicPr>
            <p:cNvPr id="8" name="Picture 4" descr="Console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Text Box 5"/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solidFill>
                    <a:srgbClr val="333333"/>
                  </a:solidFill>
                  <a:latin typeface="Courier New" pitchFamily="1" charset="0"/>
                </a:rPr>
                <a:t>For Loop </a:t>
              </a:r>
              <a:r>
                <a:rPr lang="en-US" sz="1000" dirty="0" err="1">
                  <a:solidFill>
                    <a:srgbClr val="333333"/>
                  </a:solidFill>
                  <a:latin typeface="Courier New" pitchFamily="1" charset="0"/>
                </a:rPr>
                <a:t>Redux</a:t>
              </a:r>
              <a:endParaRPr lang="en-US" sz="1000" b="0" dirty="0">
                <a:solidFill>
                  <a:srgbClr val="333333"/>
                </a:solidFill>
                <a:latin typeface="Courier New" pitchFamily="1" charset="0"/>
              </a:endParaRPr>
            </a:p>
          </p:txBody>
        </p:sp>
      </p:grpSp>
      <p:sp>
        <p:nvSpPr>
          <p:cNvPr id="10" name="Text Box 22"/>
          <p:cNvSpPr txBox="1">
            <a:spLocks noChangeArrowheads="1"/>
          </p:cNvSpPr>
          <p:nvPr/>
        </p:nvSpPr>
        <p:spPr bwMode="auto">
          <a:xfrm>
            <a:off x="2008613" y="4714953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Stanford rocks socks</a:t>
            </a:r>
          </a:p>
        </p:txBody>
      </p:sp>
      <p:sp>
        <p:nvSpPr>
          <p:cNvPr id="11" name="Text Box 22"/>
          <p:cNvSpPr txBox="1">
            <a:spLocks noChangeArrowheads="1"/>
          </p:cNvSpPr>
          <p:nvPr/>
        </p:nvSpPr>
        <p:spPr bwMode="auto">
          <a:xfrm>
            <a:off x="2016047" y="4990016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Stanford rocks socks</a:t>
            </a:r>
          </a:p>
        </p:txBody>
      </p:sp>
      <p:sp>
        <p:nvSpPr>
          <p:cNvPr id="12" name="Text Box 22"/>
          <p:cNvSpPr txBox="1">
            <a:spLocks noChangeArrowheads="1"/>
          </p:cNvSpPr>
          <p:nvPr/>
        </p:nvSpPr>
        <p:spPr bwMode="auto">
          <a:xfrm>
            <a:off x="2012330" y="5287381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Stanford rocks socks</a:t>
            </a:r>
          </a:p>
        </p:txBody>
      </p:sp>
    </p:spTree>
    <p:extLst>
      <p:ext uri="{BB962C8B-B14F-4D97-AF65-F5344CB8AC3E}">
        <p14:creationId xmlns:p14="http://schemas.microsoft.com/office/powerpoint/2010/main" val="10664712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For Loop </a:t>
            </a:r>
            <a:r>
              <a:rPr lang="en-US" sz="4600" dirty="0" err="1">
                <a:latin typeface="Calibri"/>
                <a:cs typeface="Calibri"/>
              </a:rPr>
              <a:t>Redux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93181" y="2430968"/>
            <a:ext cx="719139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= 0;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&lt; 3;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++)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“Stanford rocks socks!”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}</a:t>
            </a:r>
          </a:p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5675971" y="2856771"/>
            <a:ext cx="669072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523786" y="1483112"/>
            <a:ext cx="4315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>
                <a:latin typeface="Courier" charset="0"/>
                <a:ea typeface="Courier" charset="0"/>
                <a:cs typeface="Courier" charset="0"/>
              </a:rPr>
              <a:t>i</a:t>
            </a:r>
            <a:endParaRPr lang="en-US" sz="32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Text Box 38"/>
          <p:cNvSpPr txBox="1">
            <a:spLocks noChangeArrowheads="1"/>
          </p:cNvSpPr>
          <p:nvPr/>
        </p:nvSpPr>
        <p:spPr bwMode="auto">
          <a:xfrm>
            <a:off x="4016298" y="1546302"/>
            <a:ext cx="990600" cy="51090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dirty="0">
                <a:solidFill>
                  <a:srgbClr val="FF0000"/>
                </a:solidFill>
              </a:rPr>
              <a:t>3</a:t>
            </a:r>
            <a:endParaRPr lang="en-US" sz="3200" b="0" dirty="0">
              <a:solidFill>
                <a:srgbClr val="FF0000"/>
              </a:solidFill>
              <a:latin typeface="Courier New" pitchFamily="1" charset="0"/>
            </a:endParaRPr>
          </a:p>
        </p:txBody>
      </p:sp>
      <p:grpSp>
        <p:nvGrpSpPr>
          <p:cNvPr id="7" name="Group 3"/>
          <p:cNvGrpSpPr>
            <a:grpSpLocks/>
          </p:cNvGrpSpPr>
          <p:nvPr/>
        </p:nvGrpSpPr>
        <p:grpSpPr bwMode="auto">
          <a:xfrm>
            <a:off x="1936983" y="4443219"/>
            <a:ext cx="5402263" cy="1635125"/>
            <a:chOff x="1178" y="3122"/>
            <a:chExt cx="3403" cy="1030"/>
          </a:xfrm>
        </p:grpSpPr>
        <p:pic>
          <p:nvPicPr>
            <p:cNvPr id="8" name="Picture 4" descr="Console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Text Box 5"/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solidFill>
                    <a:srgbClr val="333333"/>
                  </a:solidFill>
                  <a:latin typeface="Courier New" pitchFamily="1" charset="0"/>
                </a:rPr>
                <a:t>For Loop </a:t>
              </a:r>
              <a:r>
                <a:rPr lang="en-US" sz="1000" dirty="0" err="1">
                  <a:solidFill>
                    <a:srgbClr val="333333"/>
                  </a:solidFill>
                  <a:latin typeface="Courier New" pitchFamily="1" charset="0"/>
                </a:rPr>
                <a:t>Redux</a:t>
              </a:r>
              <a:endParaRPr lang="en-US" sz="1000" b="0" dirty="0">
                <a:solidFill>
                  <a:srgbClr val="333333"/>
                </a:solidFill>
                <a:latin typeface="Courier New" pitchFamily="1" charset="0"/>
              </a:endParaRPr>
            </a:p>
          </p:txBody>
        </p:sp>
      </p:grpSp>
      <p:sp>
        <p:nvSpPr>
          <p:cNvPr id="10" name="Text Box 22"/>
          <p:cNvSpPr txBox="1">
            <a:spLocks noChangeArrowheads="1"/>
          </p:cNvSpPr>
          <p:nvPr/>
        </p:nvSpPr>
        <p:spPr bwMode="auto">
          <a:xfrm>
            <a:off x="2008613" y="4714953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Stanford rocks socks</a:t>
            </a:r>
          </a:p>
        </p:txBody>
      </p:sp>
      <p:sp>
        <p:nvSpPr>
          <p:cNvPr id="11" name="Text Box 22"/>
          <p:cNvSpPr txBox="1">
            <a:spLocks noChangeArrowheads="1"/>
          </p:cNvSpPr>
          <p:nvPr/>
        </p:nvSpPr>
        <p:spPr bwMode="auto">
          <a:xfrm>
            <a:off x="2016047" y="4990016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Stanford rocks socks</a:t>
            </a:r>
          </a:p>
        </p:txBody>
      </p:sp>
      <p:sp>
        <p:nvSpPr>
          <p:cNvPr id="12" name="Text Box 22"/>
          <p:cNvSpPr txBox="1">
            <a:spLocks noChangeArrowheads="1"/>
          </p:cNvSpPr>
          <p:nvPr/>
        </p:nvSpPr>
        <p:spPr bwMode="auto">
          <a:xfrm>
            <a:off x="2012330" y="5287381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Stanford rocks socks</a:t>
            </a:r>
          </a:p>
        </p:txBody>
      </p:sp>
    </p:spTree>
    <p:extLst>
      <p:ext uri="{BB962C8B-B14F-4D97-AF65-F5344CB8AC3E}">
        <p14:creationId xmlns:p14="http://schemas.microsoft.com/office/powerpoint/2010/main" val="9098154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For Loop </a:t>
            </a:r>
            <a:r>
              <a:rPr lang="en-US" sz="4600" dirty="0" err="1">
                <a:latin typeface="Calibri"/>
                <a:cs typeface="Calibri"/>
              </a:rPr>
              <a:t>Redux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93181" y="2430968"/>
            <a:ext cx="719139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= 0;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&lt; 3;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++)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“Stanford rocks socks!”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}</a:t>
            </a:r>
          </a:p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4360127" y="2823317"/>
            <a:ext cx="1081668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523786" y="1483112"/>
            <a:ext cx="4315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>
                <a:latin typeface="Courier" charset="0"/>
                <a:ea typeface="Courier" charset="0"/>
                <a:cs typeface="Courier" charset="0"/>
              </a:rPr>
              <a:t>i</a:t>
            </a:r>
            <a:endParaRPr lang="en-US" sz="32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Text Box 38"/>
          <p:cNvSpPr txBox="1">
            <a:spLocks noChangeArrowheads="1"/>
          </p:cNvSpPr>
          <p:nvPr/>
        </p:nvSpPr>
        <p:spPr bwMode="auto">
          <a:xfrm>
            <a:off x="4016298" y="1546302"/>
            <a:ext cx="990600" cy="51090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dirty="0"/>
              <a:t>3</a:t>
            </a:r>
            <a:endParaRPr lang="en-US" sz="3200" b="0" dirty="0">
              <a:latin typeface="Courier New" pitchFamily="1" charset="0"/>
            </a:endParaRPr>
          </a:p>
        </p:txBody>
      </p:sp>
      <p:grpSp>
        <p:nvGrpSpPr>
          <p:cNvPr id="7" name="Group 3"/>
          <p:cNvGrpSpPr>
            <a:grpSpLocks/>
          </p:cNvGrpSpPr>
          <p:nvPr/>
        </p:nvGrpSpPr>
        <p:grpSpPr bwMode="auto">
          <a:xfrm>
            <a:off x="1936983" y="4443219"/>
            <a:ext cx="5402263" cy="1635125"/>
            <a:chOff x="1178" y="3122"/>
            <a:chExt cx="3403" cy="1030"/>
          </a:xfrm>
        </p:grpSpPr>
        <p:pic>
          <p:nvPicPr>
            <p:cNvPr id="8" name="Picture 4" descr="Console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Text Box 5"/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solidFill>
                    <a:srgbClr val="333333"/>
                  </a:solidFill>
                  <a:latin typeface="Courier New" pitchFamily="1" charset="0"/>
                </a:rPr>
                <a:t>For Loop </a:t>
              </a:r>
              <a:r>
                <a:rPr lang="en-US" sz="1000" dirty="0" err="1">
                  <a:solidFill>
                    <a:srgbClr val="333333"/>
                  </a:solidFill>
                  <a:latin typeface="Courier New" pitchFamily="1" charset="0"/>
                </a:rPr>
                <a:t>Redux</a:t>
              </a:r>
              <a:endParaRPr lang="en-US" sz="1000" b="0" dirty="0">
                <a:solidFill>
                  <a:srgbClr val="333333"/>
                </a:solidFill>
                <a:latin typeface="Courier New" pitchFamily="1" charset="0"/>
              </a:endParaRPr>
            </a:p>
          </p:txBody>
        </p:sp>
      </p:grpSp>
      <p:sp>
        <p:nvSpPr>
          <p:cNvPr id="10" name="Text Box 22"/>
          <p:cNvSpPr txBox="1">
            <a:spLocks noChangeArrowheads="1"/>
          </p:cNvSpPr>
          <p:nvPr/>
        </p:nvSpPr>
        <p:spPr bwMode="auto">
          <a:xfrm>
            <a:off x="2008613" y="4714953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Stanford rocks socks</a:t>
            </a:r>
          </a:p>
        </p:txBody>
      </p:sp>
      <p:sp>
        <p:nvSpPr>
          <p:cNvPr id="11" name="Text Box 22"/>
          <p:cNvSpPr txBox="1">
            <a:spLocks noChangeArrowheads="1"/>
          </p:cNvSpPr>
          <p:nvPr/>
        </p:nvSpPr>
        <p:spPr bwMode="auto">
          <a:xfrm>
            <a:off x="2016047" y="4990016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Stanford rocks socks</a:t>
            </a:r>
          </a:p>
        </p:txBody>
      </p:sp>
      <p:sp>
        <p:nvSpPr>
          <p:cNvPr id="12" name="Text Box 22"/>
          <p:cNvSpPr txBox="1">
            <a:spLocks noChangeArrowheads="1"/>
          </p:cNvSpPr>
          <p:nvPr/>
        </p:nvSpPr>
        <p:spPr bwMode="auto">
          <a:xfrm>
            <a:off x="2012330" y="5287381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Stanford rocks socks</a:t>
            </a:r>
          </a:p>
        </p:txBody>
      </p:sp>
    </p:spTree>
    <p:extLst>
      <p:ext uri="{BB962C8B-B14F-4D97-AF65-F5344CB8AC3E}">
        <p14:creationId xmlns:p14="http://schemas.microsoft.com/office/powerpoint/2010/main" val="39133965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For Loop </a:t>
            </a:r>
            <a:r>
              <a:rPr lang="en-US" sz="4600" dirty="0" err="1">
                <a:latin typeface="Calibri"/>
                <a:cs typeface="Calibri"/>
              </a:rPr>
              <a:t>Redux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93181" y="2430968"/>
            <a:ext cx="719139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= 0;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&lt; 3;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++)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“Stanford rocks socks!”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}</a:t>
            </a:r>
          </a:p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1694986" y="3971892"/>
            <a:ext cx="1873404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3"/>
          <p:cNvGrpSpPr>
            <a:grpSpLocks/>
          </p:cNvGrpSpPr>
          <p:nvPr/>
        </p:nvGrpSpPr>
        <p:grpSpPr bwMode="auto">
          <a:xfrm>
            <a:off x="1936983" y="4443219"/>
            <a:ext cx="5402263" cy="1635125"/>
            <a:chOff x="1178" y="3122"/>
            <a:chExt cx="3403" cy="1030"/>
          </a:xfrm>
        </p:grpSpPr>
        <p:pic>
          <p:nvPicPr>
            <p:cNvPr id="8" name="Picture 4" descr="Console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Text Box 5"/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solidFill>
                    <a:srgbClr val="333333"/>
                  </a:solidFill>
                  <a:latin typeface="Courier New" pitchFamily="1" charset="0"/>
                </a:rPr>
                <a:t>For Loop </a:t>
              </a:r>
              <a:r>
                <a:rPr lang="en-US" sz="1000" dirty="0" err="1">
                  <a:solidFill>
                    <a:srgbClr val="333333"/>
                  </a:solidFill>
                  <a:latin typeface="Courier New" pitchFamily="1" charset="0"/>
                </a:rPr>
                <a:t>Redux</a:t>
              </a:r>
              <a:endParaRPr lang="en-US" sz="1000" b="0" dirty="0">
                <a:solidFill>
                  <a:srgbClr val="333333"/>
                </a:solidFill>
                <a:latin typeface="Courier New" pitchFamily="1" charset="0"/>
              </a:endParaRPr>
            </a:p>
          </p:txBody>
        </p:sp>
      </p:grpSp>
      <p:sp>
        <p:nvSpPr>
          <p:cNvPr id="10" name="Text Box 22"/>
          <p:cNvSpPr txBox="1">
            <a:spLocks noChangeArrowheads="1"/>
          </p:cNvSpPr>
          <p:nvPr/>
        </p:nvSpPr>
        <p:spPr bwMode="auto">
          <a:xfrm>
            <a:off x="2008613" y="4714953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Stanford rocks socks</a:t>
            </a:r>
          </a:p>
        </p:txBody>
      </p:sp>
      <p:sp>
        <p:nvSpPr>
          <p:cNvPr id="11" name="Text Box 22"/>
          <p:cNvSpPr txBox="1">
            <a:spLocks noChangeArrowheads="1"/>
          </p:cNvSpPr>
          <p:nvPr/>
        </p:nvSpPr>
        <p:spPr bwMode="auto">
          <a:xfrm>
            <a:off x="2016047" y="4990016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Stanford rocks socks</a:t>
            </a:r>
          </a:p>
        </p:txBody>
      </p:sp>
      <p:sp>
        <p:nvSpPr>
          <p:cNvPr id="12" name="Text Box 22"/>
          <p:cNvSpPr txBox="1">
            <a:spLocks noChangeArrowheads="1"/>
          </p:cNvSpPr>
          <p:nvPr/>
        </p:nvSpPr>
        <p:spPr bwMode="auto">
          <a:xfrm>
            <a:off x="2012330" y="5287381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Stanford rocks socks</a:t>
            </a:r>
          </a:p>
        </p:txBody>
      </p:sp>
    </p:spTree>
    <p:extLst>
      <p:ext uri="{BB962C8B-B14F-4D97-AF65-F5344CB8AC3E}">
        <p14:creationId xmlns:p14="http://schemas.microsoft.com/office/powerpoint/2010/main" val="24814398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900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// Store expressions that evaluate to true/false</a:t>
            </a:r>
            <a:endParaRPr lang="en-US" sz="1900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19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boolean</a:t>
            </a:r>
            <a:r>
              <a:rPr lang="en-US" sz="19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900" dirty="0">
                <a:latin typeface="Courier" charset="0"/>
                <a:ea typeface="Courier" charset="0"/>
                <a:cs typeface="Courier" charset="0"/>
              </a:rPr>
              <a:t>x = 1 &lt; 2;		</a:t>
            </a:r>
            <a:r>
              <a:rPr lang="en-US" sz="1900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// true</a:t>
            </a:r>
          </a:p>
          <a:p>
            <a:pPr marL="0" indent="0">
              <a:buNone/>
            </a:pPr>
            <a:r>
              <a:rPr lang="en-US" sz="19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boolean</a:t>
            </a:r>
            <a:r>
              <a:rPr lang="en-US" sz="19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900" dirty="0">
                <a:latin typeface="Courier" charset="0"/>
                <a:ea typeface="Courier" charset="0"/>
                <a:cs typeface="Courier" charset="0"/>
              </a:rPr>
              <a:t>y = 5.0 == 4.0;	</a:t>
            </a:r>
            <a:r>
              <a:rPr lang="en-US" sz="1900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// false</a:t>
            </a:r>
          </a:p>
          <a:p>
            <a:pPr marL="0" indent="0">
              <a:buNone/>
            </a:pPr>
            <a:endParaRPr lang="en-US" sz="1900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1900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// Directly set to true/false</a:t>
            </a:r>
            <a:endParaRPr lang="en-US" sz="1900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19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boolean</a:t>
            </a:r>
            <a:r>
              <a:rPr lang="en-US" sz="19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900" dirty="0" err="1">
                <a:latin typeface="Courier" charset="0"/>
                <a:ea typeface="Courier" charset="0"/>
                <a:cs typeface="Courier" charset="0"/>
              </a:rPr>
              <a:t>isFamilyVisiting</a:t>
            </a:r>
            <a:r>
              <a:rPr lang="en-US" sz="1900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19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true</a:t>
            </a:r>
            <a:r>
              <a:rPr lang="en-US" sz="1900" dirty="0"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pPr marL="0" indent="0">
              <a:buNone/>
            </a:pPr>
            <a:r>
              <a:rPr lang="en-US" sz="19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boolean</a:t>
            </a:r>
            <a:r>
              <a:rPr lang="en-US" sz="19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900" dirty="0" err="1">
                <a:latin typeface="Courier" charset="0"/>
                <a:ea typeface="Courier" charset="0"/>
                <a:cs typeface="Courier" charset="0"/>
              </a:rPr>
              <a:t>isRaining</a:t>
            </a:r>
            <a:r>
              <a:rPr lang="en-US" sz="1900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19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false</a:t>
            </a:r>
            <a:r>
              <a:rPr lang="en-US" sz="1900" dirty="0">
                <a:latin typeface="Courier" charset="0"/>
                <a:ea typeface="Courier" charset="0"/>
                <a:cs typeface="Courier" charset="0"/>
              </a:rPr>
              <a:t>;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>
                <a:latin typeface="Calibri"/>
                <a:cs typeface="Calibri"/>
              </a:rPr>
              <a:t>Boolean Variables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633026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For Loop </a:t>
            </a:r>
            <a:r>
              <a:rPr lang="en-US" sz="4600" dirty="0" err="1">
                <a:latin typeface="Calibri"/>
                <a:cs typeface="Calibri"/>
              </a:rPr>
              <a:t>Redux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93181" y="2430968"/>
            <a:ext cx="719139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= 0;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&lt; 3;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++)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“Stanford rocks socks!”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}</a:t>
            </a:r>
          </a:p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grpSp>
        <p:nvGrpSpPr>
          <p:cNvPr id="7" name="Group 3"/>
          <p:cNvGrpSpPr>
            <a:grpSpLocks/>
          </p:cNvGrpSpPr>
          <p:nvPr/>
        </p:nvGrpSpPr>
        <p:grpSpPr bwMode="auto">
          <a:xfrm>
            <a:off x="1936983" y="4443219"/>
            <a:ext cx="5402263" cy="1635125"/>
            <a:chOff x="1178" y="3122"/>
            <a:chExt cx="3403" cy="1030"/>
          </a:xfrm>
        </p:grpSpPr>
        <p:pic>
          <p:nvPicPr>
            <p:cNvPr id="8" name="Picture 4" descr="Console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Text Box 5"/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solidFill>
                    <a:srgbClr val="333333"/>
                  </a:solidFill>
                  <a:latin typeface="Courier New" pitchFamily="1" charset="0"/>
                </a:rPr>
                <a:t>For Loop </a:t>
              </a:r>
              <a:r>
                <a:rPr lang="en-US" sz="1000" dirty="0" err="1">
                  <a:solidFill>
                    <a:srgbClr val="333333"/>
                  </a:solidFill>
                  <a:latin typeface="Courier New" pitchFamily="1" charset="0"/>
                </a:rPr>
                <a:t>Redux</a:t>
              </a:r>
              <a:endParaRPr lang="en-US" sz="1000" b="0" dirty="0">
                <a:solidFill>
                  <a:srgbClr val="333333"/>
                </a:solidFill>
                <a:latin typeface="Courier New" pitchFamily="1" charset="0"/>
              </a:endParaRPr>
            </a:p>
          </p:txBody>
        </p:sp>
      </p:grpSp>
      <p:sp>
        <p:nvSpPr>
          <p:cNvPr id="10" name="Text Box 22"/>
          <p:cNvSpPr txBox="1">
            <a:spLocks noChangeArrowheads="1"/>
          </p:cNvSpPr>
          <p:nvPr/>
        </p:nvSpPr>
        <p:spPr bwMode="auto">
          <a:xfrm>
            <a:off x="2008613" y="4714953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Stanford rocks socks</a:t>
            </a:r>
          </a:p>
        </p:txBody>
      </p:sp>
      <p:sp>
        <p:nvSpPr>
          <p:cNvPr id="11" name="Text Box 22"/>
          <p:cNvSpPr txBox="1">
            <a:spLocks noChangeArrowheads="1"/>
          </p:cNvSpPr>
          <p:nvPr/>
        </p:nvSpPr>
        <p:spPr bwMode="auto">
          <a:xfrm>
            <a:off x="2016047" y="4990016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Stanford rocks socks</a:t>
            </a:r>
          </a:p>
        </p:txBody>
      </p:sp>
      <p:sp>
        <p:nvSpPr>
          <p:cNvPr id="12" name="Text Box 22"/>
          <p:cNvSpPr txBox="1">
            <a:spLocks noChangeArrowheads="1"/>
          </p:cNvSpPr>
          <p:nvPr/>
        </p:nvSpPr>
        <p:spPr bwMode="auto">
          <a:xfrm>
            <a:off x="2012330" y="5287381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Stanford rocks socks</a:t>
            </a:r>
          </a:p>
        </p:txBody>
      </p:sp>
    </p:spTree>
    <p:extLst>
      <p:ext uri="{BB962C8B-B14F-4D97-AF65-F5344CB8AC3E}">
        <p14:creationId xmlns:p14="http://schemas.microsoft.com/office/powerpoint/2010/main" val="33834250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49369" y="858644"/>
            <a:ext cx="12688354" cy="5081654"/>
          </a:xfrm>
          <a:prstGeom prst="rect">
            <a:avLst/>
          </a:prstGeom>
        </p:spPr>
      </p:pic>
      <p:sp>
        <p:nvSpPr>
          <p:cNvPr id="4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You can use the for loop variable</a:t>
            </a:r>
          </a:p>
        </p:txBody>
      </p:sp>
    </p:spTree>
    <p:extLst>
      <p:ext uri="{BB962C8B-B14F-4D97-AF65-F5344CB8AC3E}">
        <p14:creationId xmlns:p14="http://schemas.microsoft.com/office/powerpoint/2010/main" val="26407908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How would you </a:t>
            </a:r>
            <a:r>
              <a:rPr lang="en-US" sz="3600" dirty="0" err="1">
                <a:solidFill>
                  <a:schemeClr val="bg1"/>
                </a:solidFill>
              </a:rPr>
              <a:t>println</a:t>
            </a:r>
            <a:r>
              <a:rPr lang="en-US" sz="3600" dirty="0">
                <a:solidFill>
                  <a:schemeClr val="bg1"/>
                </a:solidFill>
              </a:rPr>
              <a:t> the first 100 even numbers?</a:t>
            </a:r>
          </a:p>
        </p:txBody>
      </p:sp>
    </p:spTree>
    <p:extLst>
      <p:ext uri="{BB962C8B-B14F-4D97-AF65-F5344CB8AC3E}">
        <p14:creationId xmlns:p14="http://schemas.microsoft.com/office/powerpoint/2010/main" val="35224519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44546" y="802886"/>
            <a:ext cx="2261615" cy="5731727"/>
          </a:xfrm>
          <a:prstGeom prst="rect">
            <a:avLst/>
          </a:prstGeom>
        </p:spPr>
      </p:pic>
      <p:sp>
        <p:nvSpPr>
          <p:cNvPr id="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Printing Even Numbers</a:t>
            </a:r>
          </a:p>
        </p:txBody>
      </p:sp>
    </p:spTree>
    <p:extLst>
      <p:ext uri="{BB962C8B-B14F-4D97-AF65-F5344CB8AC3E}">
        <p14:creationId xmlns:p14="http://schemas.microsoft.com/office/powerpoint/2010/main" val="5973331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Printing Even Numbers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193181" y="2430968"/>
            <a:ext cx="7098418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= 0;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&lt; NUM_NUMS;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++)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* 2);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}</a:t>
            </a:r>
          </a:p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1970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Printing Even Numbers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93181" y="2430968"/>
            <a:ext cx="580800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= 0;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&lt; 3;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++)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* 2);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}</a:t>
            </a:r>
          </a:p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grpSp>
        <p:nvGrpSpPr>
          <p:cNvPr id="7" name="Group 3"/>
          <p:cNvGrpSpPr>
            <a:grpSpLocks/>
          </p:cNvGrpSpPr>
          <p:nvPr/>
        </p:nvGrpSpPr>
        <p:grpSpPr bwMode="auto">
          <a:xfrm>
            <a:off x="1936983" y="4443219"/>
            <a:ext cx="5402263" cy="1635125"/>
            <a:chOff x="1178" y="3122"/>
            <a:chExt cx="3403" cy="1030"/>
          </a:xfrm>
        </p:grpSpPr>
        <p:pic>
          <p:nvPicPr>
            <p:cNvPr id="8" name="Picture 4" descr="Console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Text Box 5"/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solidFill>
                    <a:srgbClr val="333333"/>
                  </a:solidFill>
                  <a:latin typeface="Courier New" pitchFamily="1" charset="0"/>
                </a:rPr>
                <a:t>For Loop </a:t>
              </a:r>
              <a:r>
                <a:rPr lang="en-US" sz="1000" dirty="0" err="1">
                  <a:solidFill>
                    <a:srgbClr val="333333"/>
                  </a:solidFill>
                  <a:latin typeface="Courier New" pitchFamily="1" charset="0"/>
                </a:rPr>
                <a:t>Redux</a:t>
              </a:r>
              <a:endParaRPr lang="en-US" sz="1000" b="0" dirty="0">
                <a:solidFill>
                  <a:srgbClr val="333333"/>
                </a:solidFill>
                <a:latin typeface="Courier New" pitchFamily="1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15978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Printing Even Numbers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93181" y="2430968"/>
            <a:ext cx="580800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= 0;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&lt; 3;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++)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* 2);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}</a:t>
            </a:r>
          </a:p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1650380" y="2845619"/>
            <a:ext cx="5464098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3"/>
          <p:cNvGrpSpPr>
            <a:grpSpLocks/>
          </p:cNvGrpSpPr>
          <p:nvPr/>
        </p:nvGrpSpPr>
        <p:grpSpPr bwMode="auto">
          <a:xfrm>
            <a:off x="1936983" y="4443219"/>
            <a:ext cx="5402263" cy="1635125"/>
            <a:chOff x="1178" y="3122"/>
            <a:chExt cx="3403" cy="1030"/>
          </a:xfrm>
        </p:grpSpPr>
        <p:pic>
          <p:nvPicPr>
            <p:cNvPr id="8" name="Picture 4" descr="Console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Text Box 5"/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solidFill>
                    <a:srgbClr val="333333"/>
                  </a:solidFill>
                  <a:latin typeface="Courier New" pitchFamily="1" charset="0"/>
                </a:rPr>
                <a:t>For Loop </a:t>
              </a:r>
              <a:r>
                <a:rPr lang="en-US" sz="1000" dirty="0" err="1">
                  <a:solidFill>
                    <a:srgbClr val="333333"/>
                  </a:solidFill>
                  <a:latin typeface="Courier New" pitchFamily="1" charset="0"/>
                </a:rPr>
                <a:t>Redux</a:t>
              </a:r>
              <a:endParaRPr lang="en-US" sz="1000" b="0" dirty="0">
                <a:solidFill>
                  <a:srgbClr val="333333"/>
                </a:solidFill>
                <a:latin typeface="Courier New" pitchFamily="1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3025926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Printing Even Numbers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93181" y="2430968"/>
            <a:ext cx="580800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= 0;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&lt; 3;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++)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* 2);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}</a:t>
            </a:r>
          </a:p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2430966" y="2845619"/>
            <a:ext cx="1728439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523786" y="1483112"/>
            <a:ext cx="4315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>
                <a:latin typeface="Courier" charset="0"/>
                <a:ea typeface="Courier" charset="0"/>
                <a:cs typeface="Courier" charset="0"/>
              </a:rPr>
              <a:t>i</a:t>
            </a:r>
            <a:endParaRPr lang="en-US" sz="32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Text Box 38"/>
          <p:cNvSpPr txBox="1">
            <a:spLocks noChangeArrowheads="1"/>
          </p:cNvSpPr>
          <p:nvPr/>
        </p:nvSpPr>
        <p:spPr bwMode="auto">
          <a:xfrm>
            <a:off x="4016298" y="1546302"/>
            <a:ext cx="990600" cy="51090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dirty="0"/>
              <a:t>0</a:t>
            </a:r>
            <a:endParaRPr lang="en-US" sz="3200" b="0" dirty="0">
              <a:latin typeface="Courier New" pitchFamily="1" charset="0"/>
            </a:endParaRPr>
          </a:p>
        </p:txBody>
      </p:sp>
      <p:grpSp>
        <p:nvGrpSpPr>
          <p:cNvPr id="7" name="Group 3"/>
          <p:cNvGrpSpPr>
            <a:grpSpLocks/>
          </p:cNvGrpSpPr>
          <p:nvPr/>
        </p:nvGrpSpPr>
        <p:grpSpPr bwMode="auto">
          <a:xfrm>
            <a:off x="1936983" y="4443219"/>
            <a:ext cx="5402263" cy="1635125"/>
            <a:chOff x="1178" y="3122"/>
            <a:chExt cx="3403" cy="1030"/>
          </a:xfrm>
        </p:grpSpPr>
        <p:pic>
          <p:nvPicPr>
            <p:cNvPr id="8" name="Picture 4" descr="Console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Text Box 5"/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solidFill>
                    <a:srgbClr val="333333"/>
                  </a:solidFill>
                  <a:latin typeface="Courier New" pitchFamily="1" charset="0"/>
                </a:rPr>
                <a:t>For Loop </a:t>
              </a:r>
              <a:r>
                <a:rPr lang="en-US" sz="1000" dirty="0" err="1">
                  <a:solidFill>
                    <a:srgbClr val="333333"/>
                  </a:solidFill>
                  <a:latin typeface="Courier New" pitchFamily="1" charset="0"/>
                </a:rPr>
                <a:t>Redux</a:t>
              </a:r>
              <a:endParaRPr lang="en-US" sz="1000" b="0" dirty="0">
                <a:solidFill>
                  <a:srgbClr val="333333"/>
                </a:solidFill>
                <a:latin typeface="Courier New" pitchFamily="1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2442080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Printing Even Numbers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93181" y="2430968"/>
            <a:ext cx="580800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= 0;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&lt; 3;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++)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* 2);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}</a:t>
            </a:r>
          </a:p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4348976" y="2845619"/>
            <a:ext cx="1059366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523786" y="1483112"/>
            <a:ext cx="4315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>
                <a:latin typeface="Courier" charset="0"/>
                <a:ea typeface="Courier" charset="0"/>
                <a:cs typeface="Courier" charset="0"/>
              </a:rPr>
              <a:t>i</a:t>
            </a:r>
            <a:endParaRPr lang="en-US" sz="32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Text Box 38"/>
          <p:cNvSpPr txBox="1">
            <a:spLocks noChangeArrowheads="1"/>
          </p:cNvSpPr>
          <p:nvPr/>
        </p:nvSpPr>
        <p:spPr bwMode="auto">
          <a:xfrm>
            <a:off x="4016298" y="1546302"/>
            <a:ext cx="990600" cy="51090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dirty="0"/>
              <a:t>0</a:t>
            </a:r>
            <a:endParaRPr lang="en-US" sz="3200" b="0" dirty="0">
              <a:latin typeface="Courier New" pitchFamily="1" charset="0"/>
            </a:endParaRPr>
          </a:p>
        </p:txBody>
      </p:sp>
      <p:grpSp>
        <p:nvGrpSpPr>
          <p:cNvPr id="7" name="Group 3"/>
          <p:cNvGrpSpPr>
            <a:grpSpLocks/>
          </p:cNvGrpSpPr>
          <p:nvPr/>
        </p:nvGrpSpPr>
        <p:grpSpPr bwMode="auto">
          <a:xfrm>
            <a:off x="1936983" y="4443219"/>
            <a:ext cx="5402263" cy="1635125"/>
            <a:chOff x="1178" y="3122"/>
            <a:chExt cx="3403" cy="1030"/>
          </a:xfrm>
        </p:grpSpPr>
        <p:pic>
          <p:nvPicPr>
            <p:cNvPr id="8" name="Picture 4" descr="Console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Text Box 5"/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solidFill>
                    <a:srgbClr val="333333"/>
                  </a:solidFill>
                  <a:latin typeface="Courier New" pitchFamily="1" charset="0"/>
                </a:rPr>
                <a:t>For Loop </a:t>
              </a:r>
              <a:r>
                <a:rPr lang="en-US" sz="1000" dirty="0" err="1">
                  <a:solidFill>
                    <a:srgbClr val="333333"/>
                  </a:solidFill>
                  <a:latin typeface="Courier New" pitchFamily="1" charset="0"/>
                </a:rPr>
                <a:t>Redux</a:t>
              </a:r>
              <a:endParaRPr lang="en-US" sz="1000" b="0" dirty="0">
                <a:solidFill>
                  <a:srgbClr val="333333"/>
                </a:solidFill>
                <a:latin typeface="Courier New" pitchFamily="1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48399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Printing Even Numbers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93181" y="2430968"/>
            <a:ext cx="580800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= 0;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&lt; 3;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++)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* 2);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}</a:t>
            </a:r>
          </a:p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2118731" y="3213609"/>
            <a:ext cx="2899317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523786" y="1483112"/>
            <a:ext cx="4315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>
                <a:latin typeface="Courier" charset="0"/>
                <a:ea typeface="Courier" charset="0"/>
                <a:cs typeface="Courier" charset="0"/>
              </a:rPr>
              <a:t>i</a:t>
            </a:r>
            <a:endParaRPr lang="en-US" sz="32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Text Box 38"/>
          <p:cNvSpPr txBox="1">
            <a:spLocks noChangeArrowheads="1"/>
          </p:cNvSpPr>
          <p:nvPr/>
        </p:nvSpPr>
        <p:spPr bwMode="auto">
          <a:xfrm>
            <a:off x="4016298" y="1546302"/>
            <a:ext cx="990600" cy="51090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dirty="0"/>
              <a:t>0</a:t>
            </a:r>
            <a:endParaRPr lang="en-US" sz="3200" b="0" dirty="0">
              <a:latin typeface="Courier New" pitchFamily="1" charset="0"/>
            </a:endParaRPr>
          </a:p>
        </p:txBody>
      </p:sp>
      <p:grpSp>
        <p:nvGrpSpPr>
          <p:cNvPr id="7" name="Group 3"/>
          <p:cNvGrpSpPr>
            <a:grpSpLocks/>
          </p:cNvGrpSpPr>
          <p:nvPr/>
        </p:nvGrpSpPr>
        <p:grpSpPr bwMode="auto">
          <a:xfrm>
            <a:off x="1936983" y="4443219"/>
            <a:ext cx="5402263" cy="1635125"/>
            <a:chOff x="1178" y="3122"/>
            <a:chExt cx="3403" cy="1030"/>
          </a:xfrm>
        </p:grpSpPr>
        <p:pic>
          <p:nvPicPr>
            <p:cNvPr id="8" name="Picture 4" descr="Console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Text Box 5"/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solidFill>
                    <a:srgbClr val="333333"/>
                  </a:solidFill>
                  <a:latin typeface="Courier New" pitchFamily="1" charset="0"/>
                </a:rPr>
                <a:t>For Loop </a:t>
              </a:r>
              <a:r>
                <a:rPr lang="en-US" sz="1000" dirty="0" err="1">
                  <a:solidFill>
                    <a:srgbClr val="333333"/>
                  </a:solidFill>
                  <a:latin typeface="Courier New" pitchFamily="1" charset="0"/>
                </a:rPr>
                <a:t>Redux</a:t>
              </a:r>
              <a:endParaRPr lang="en-US" sz="1000" b="0" dirty="0">
                <a:solidFill>
                  <a:srgbClr val="333333"/>
                </a:solidFill>
                <a:latin typeface="Courier New" pitchFamily="1" charset="0"/>
              </a:endParaRPr>
            </a:p>
          </p:txBody>
        </p:sp>
      </p:grpSp>
      <p:sp>
        <p:nvSpPr>
          <p:cNvPr id="10" name="Text Box 22"/>
          <p:cNvSpPr txBox="1">
            <a:spLocks noChangeArrowheads="1"/>
          </p:cNvSpPr>
          <p:nvPr/>
        </p:nvSpPr>
        <p:spPr bwMode="auto">
          <a:xfrm>
            <a:off x="2008613" y="4714953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28288551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519532" cy="45259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900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// Store expressions that evaluate to true/false</a:t>
            </a:r>
            <a:endParaRPr lang="en-US" sz="1900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19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boolean</a:t>
            </a:r>
            <a:r>
              <a:rPr lang="en-US" sz="19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900" dirty="0">
                <a:latin typeface="Courier" charset="0"/>
                <a:ea typeface="Courier" charset="0"/>
                <a:cs typeface="Courier" charset="0"/>
              </a:rPr>
              <a:t>x = 1 &lt; 2;		</a:t>
            </a:r>
            <a:r>
              <a:rPr lang="en-US" sz="1900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// true</a:t>
            </a:r>
          </a:p>
          <a:p>
            <a:pPr marL="0" indent="0">
              <a:buNone/>
            </a:pPr>
            <a:r>
              <a:rPr lang="en-US" sz="19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boolean</a:t>
            </a:r>
            <a:r>
              <a:rPr lang="en-US" sz="19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900" dirty="0">
                <a:latin typeface="Courier" charset="0"/>
                <a:ea typeface="Courier" charset="0"/>
                <a:cs typeface="Courier" charset="0"/>
              </a:rPr>
              <a:t>y = 5.0 == 4.0;	</a:t>
            </a:r>
            <a:r>
              <a:rPr lang="en-US" sz="1900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// false</a:t>
            </a:r>
          </a:p>
          <a:p>
            <a:pPr marL="0" indent="0">
              <a:buNone/>
            </a:pPr>
            <a:endParaRPr lang="en-US" sz="1900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1900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// Directly set to true/false</a:t>
            </a:r>
            <a:endParaRPr lang="en-US" sz="1900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19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boolean</a:t>
            </a:r>
            <a:r>
              <a:rPr lang="en-US" sz="19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900" dirty="0" err="1">
                <a:latin typeface="Courier" charset="0"/>
                <a:ea typeface="Courier" charset="0"/>
                <a:cs typeface="Courier" charset="0"/>
              </a:rPr>
              <a:t>isFamilyVisiting</a:t>
            </a:r>
            <a:r>
              <a:rPr lang="en-US" sz="1900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19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true</a:t>
            </a:r>
            <a:r>
              <a:rPr lang="en-US" sz="1900" dirty="0"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pPr marL="0" indent="0">
              <a:buNone/>
            </a:pPr>
            <a:r>
              <a:rPr lang="en-US" sz="19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boolean</a:t>
            </a:r>
            <a:r>
              <a:rPr lang="en-US" sz="19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900" dirty="0" err="1">
                <a:latin typeface="Courier" charset="0"/>
                <a:ea typeface="Courier" charset="0"/>
                <a:cs typeface="Courier" charset="0"/>
              </a:rPr>
              <a:t>isRaining</a:t>
            </a:r>
            <a:r>
              <a:rPr lang="en-US" sz="1900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19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false</a:t>
            </a:r>
            <a:r>
              <a:rPr lang="en-US" sz="1900" dirty="0"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pPr marL="0" indent="0">
              <a:buNone/>
            </a:pPr>
            <a:endParaRPr lang="en-US" sz="1900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1900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// Ask the user a true/false (yes/no) question</a:t>
            </a:r>
          </a:p>
          <a:p>
            <a:pPr marL="0" indent="0">
              <a:buNone/>
            </a:pPr>
            <a:r>
              <a:rPr lang="en-US" sz="19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boolean</a:t>
            </a:r>
            <a:r>
              <a:rPr lang="en-US" sz="19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900" dirty="0" err="1">
                <a:latin typeface="Courier" charset="0"/>
                <a:ea typeface="Courier" charset="0"/>
                <a:cs typeface="Courier" charset="0"/>
              </a:rPr>
              <a:t>playAgain</a:t>
            </a:r>
            <a:r>
              <a:rPr lang="en-US" sz="1900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1900" dirty="0" err="1">
                <a:latin typeface="Courier" charset="0"/>
                <a:ea typeface="Courier" charset="0"/>
                <a:cs typeface="Courier" charset="0"/>
              </a:rPr>
              <a:t>readBoolean</a:t>
            </a:r>
            <a:r>
              <a:rPr lang="en-US" sz="19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19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"Play again?”, "y", "n"</a:t>
            </a:r>
            <a:r>
              <a:rPr lang="en-US" sz="1900" dirty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pPr marL="0" indent="0">
              <a:buNone/>
            </a:pPr>
            <a:r>
              <a:rPr lang="en-US" sz="1900" dirty="0">
                <a:latin typeface="Courier" charset="0"/>
                <a:ea typeface="Courier" charset="0"/>
                <a:cs typeface="Courier" charset="0"/>
              </a:rPr>
              <a:t>if (</a:t>
            </a:r>
            <a:r>
              <a:rPr lang="en-US" sz="1900" dirty="0" err="1">
                <a:latin typeface="Courier" charset="0"/>
                <a:ea typeface="Courier" charset="0"/>
                <a:cs typeface="Courier" charset="0"/>
              </a:rPr>
              <a:t>playAgain</a:t>
            </a:r>
            <a:r>
              <a:rPr lang="en-US" sz="1900" dirty="0">
                <a:latin typeface="Courier" charset="0"/>
                <a:ea typeface="Courier" charset="0"/>
                <a:cs typeface="Courier" charset="0"/>
              </a:rPr>
              <a:t>) {</a:t>
            </a:r>
          </a:p>
          <a:p>
            <a:pPr marL="0" indent="0">
              <a:buNone/>
            </a:pPr>
            <a:r>
              <a:rPr lang="en-US" sz="1900" dirty="0">
                <a:latin typeface="Courier" charset="0"/>
                <a:ea typeface="Courier" charset="0"/>
                <a:cs typeface="Courier" charset="0"/>
              </a:rPr>
              <a:t>...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>
                <a:latin typeface="Calibri"/>
                <a:cs typeface="Calibri"/>
              </a:rPr>
              <a:t>Boolean Variables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8076100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Printing Even Numbers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93181" y="2430968"/>
            <a:ext cx="580800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= 0;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&lt; 3;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++)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* 2);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}</a:t>
            </a:r>
          </a:p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5631366" y="2823316"/>
            <a:ext cx="724830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523786" y="1483112"/>
            <a:ext cx="4315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>
                <a:latin typeface="Courier" charset="0"/>
                <a:ea typeface="Courier" charset="0"/>
                <a:cs typeface="Courier" charset="0"/>
              </a:rPr>
              <a:t>i</a:t>
            </a:r>
            <a:endParaRPr lang="en-US" sz="32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Text Box 38"/>
          <p:cNvSpPr txBox="1">
            <a:spLocks noChangeArrowheads="1"/>
          </p:cNvSpPr>
          <p:nvPr/>
        </p:nvSpPr>
        <p:spPr bwMode="auto">
          <a:xfrm>
            <a:off x="4016298" y="1546302"/>
            <a:ext cx="990600" cy="51090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dirty="0">
                <a:solidFill>
                  <a:srgbClr val="FF0000"/>
                </a:solidFill>
              </a:rPr>
              <a:t>1</a:t>
            </a:r>
            <a:endParaRPr lang="en-US" sz="3200" b="0" dirty="0">
              <a:solidFill>
                <a:srgbClr val="FF0000"/>
              </a:solidFill>
              <a:latin typeface="Courier New" pitchFamily="1" charset="0"/>
            </a:endParaRPr>
          </a:p>
        </p:txBody>
      </p:sp>
      <p:grpSp>
        <p:nvGrpSpPr>
          <p:cNvPr id="7" name="Group 3"/>
          <p:cNvGrpSpPr>
            <a:grpSpLocks/>
          </p:cNvGrpSpPr>
          <p:nvPr/>
        </p:nvGrpSpPr>
        <p:grpSpPr bwMode="auto">
          <a:xfrm>
            <a:off x="1936983" y="4443219"/>
            <a:ext cx="5402263" cy="1635125"/>
            <a:chOff x="1178" y="3122"/>
            <a:chExt cx="3403" cy="1030"/>
          </a:xfrm>
        </p:grpSpPr>
        <p:pic>
          <p:nvPicPr>
            <p:cNvPr id="8" name="Picture 4" descr="Console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Text Box 5"/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solidFill>
                    <a:srgbClr val="333333"/>
                  </a:solidFill>
                  <a:latin typeface="Courier New" pitchFamily="1" charset="0"/>
                </a:rPr>
                <a:t>For Loop </a:t>
              </a:r>
              <a:r>
                <a:rPr lang="en-US" sz="1000" dirty="0" err="1">
                  <a:solidFill>
                    <a:srgbClr val="333333"/>
                  </a:solidFill>
                  <a:latin typeface="Courier New" pitchFamily="1" charset="0"/>
                </a:rPr>
                <a:t>Redux</a:t>
              </a:r>
              <a:endParaRPr lang="en-US" sz="1000" b="0" dirty="0">
                <a:solidFill>
                  <a:srgbClr val="333333"/>
                </a:solidFill>
                <a:latin typeface="Courier New" pitchFamily="1" charset="0"/>
              </a:endParaRPr>
            </a:p>
          </p:txBody>
        </p:sp>
      </p:grpSp>
      <p:sp>
        <p:nvSpPr>
          <p:cNvPr id="10" name="Text Box 22"/>
          <p:cNvSpPr txBox="1">
            <a:spLocks noChangeArrowheads="1"/>
          </p:cNvSpPr>
          <p:nvPr/>
        </p:nvSpPr>
        <p:spPr bwMode="auto">
          <a:xfrm>
            <a:off x="2008613" y="4714953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87551074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Printing Even Numbers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93181" y="2430968"/>
            <a:ext cx="580800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= 0;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&lt; 3;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++)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* 2);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}</a:t>
            </a:r>
          </a:p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4337825" y="2823316"/>
            <a:ext cx="1081668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523786" y="1483112"/>
            <a:ext cx="4315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>
                <a:latin typeface="Courier" charset="0"/>
                <a:ea typeface="Courier" charset="0"/>
                <a:cs typeface="Courier" charset="0"/>
              </a:rPr>
              <a:t>i</a:t>
            </a:r>
            <a:endParaRPr lang="en-US" sz="32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Text Box 38"/>
          <p:cNvSpPr txBox="1">
            <a:spLocks noChangeArrowheads="1"/>
          </p:cNvSpPr>
          <p:nvPr/>
        </p:nvSpPr>
        <p:spPr bwMode="auto">
          <a:xfrm>
            <a:off x="4016298" y="1546302"/>
            <a:ext cx="990600" cy="51090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dirty="0"/>
              <a:t>1</a:t>
            </a:r>
            <a:endParaRPr lang="en-US" sz="3200" b="0" dirty="0">
              <a:latin typeface="Courier New" pitchFamily="1" charset="0"/>
            </a:endParaRPr>
          </a:p>
        </p:txBody>
      </p:sp>
      <p:grpSp>
        <p:nvGrpSpPr>
          <p:cNvPr id="7" name="Group 3"/>
          <p:cNvGrpSpPr>
            <a:grpSpLocks/>
          </p:cNvGrpSpPr>
          <p:nvPr/>
        </p:nvGrpSpPr>
        <p:grpSpPr bwMode="auto">
          <a:xfrm>
            <a:off x="1936983" y="4443219"/>
            <a:ext cx="5402263" cy="1635125"/>
            <a:chOff x="1178" y="3122"/>
            <a:chExt cx="3403" cy="1030"/>
          </a:xfrm>
        </p:grpSpPr>
        <p:pic>
          <p:nvPicPr>
            <p:cNvPr id="8" name="Picture 4" descr="Console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Text Box 5"/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solidFill>
                    <a:srgbClr val="333333"/>
                  </a:solidFill>
                  <a:latin typeface="Courier New" pitchFamily="1" charset="0"/>
                </a:rPr>
                <a:t>For Loop </a:t>
              </a:r>
              <a:r>
                <a:rPr lang="en-US" sz="1000" dirty="0" err="1">
                  <a:solidFill>
                    <a:srgbClr val="333333"/>
                  </a:solidFill>
                  <a:latin typeface="Courier New" pitchFamily="1" charset="0"/>
                </a:rPr>
                <a:t>Redux</a:t>
              </a:r>
              <a:endParaRPr lang="en-US" sz="1000" b="0" dirty="0">
                <a:solidFill>
                  <a:srgbClr val="333333"/>
                </a:solidFill>
                <a:latin typeface="Courier New" pitchFamily="1" charset="0"/>
              </a:endParaRPr>
            </a:p>
          </p:txBody>
        </p:sp>
      </p:grpSp>
      <p:sp>
        <p:nvSpPr>
          <p:cNvPr id="10" name="Text Box 22"/>
          <p:cNvSpPr txBox="1">
            <a:spLocks noChangeArrowheads="1"/>
          </p:cNvSpPr>
          <p:nvPr/>
        </p:nvSpPr>
        <p:spPr bwMode="auto">
          <a:xfrm>
            <a:off x="2008613" y="4714953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399447214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Printing Even Numbers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93181" y="2430968"/>
            <a:ext cx="580800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= 0;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&lt; 3;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++)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* 2);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}</a:t>
            </a:r>
          </a:p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2096428" y="3213609"/>
            <a:ext cx="2899317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523786" y="1483112"/>
            <a:ext cx="4315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>
                <a:latin typeface="Courier" charset="0"/>
                <a:ea typeface="Courier" charset="0"/>
                <a:cs typeface="Courier" charset="0"/>
              </a:rPr>
              <a:t>i</a:t>
            </a:r>
            <a:endParaRPr lang="en-US" sz="32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Text Box 38"/>
          <p:cNvSpPr txBox="1">
            <a:spLocks noChangeArrowheads="1"/>
          </p:cNvSpPr>
          <p:nvPr/>
        </p:nvSpPr>
        <p:spPr bwMode="auto">
          <a:xfrm>
            <a:off x="4016298" y="1546302"/>
            <a:ext cx="990600" cy="51090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dirty="0"/>
              <a:t>1</a:t>
            </a:r>
            <a:endParaRPr lang="en-US" sz="3200" b="0" dirty="0">
              <a:latin typeface="Courier New" pitchFamily="1" charset="0"/>
            </a:endParaRPr>
          </a:p>
        </p:txBody>
      </p:sp>
      <p:grpSp>
        <p:nvGrpSpPr>
          <p:cNvPr id="7" name="Group 3"/>
          <p:cNvGrpSpPr>
            <a:grpSpLocks/>
          </p:cNvGrpSpPr>
          <p:nvPr/>
        </p:nvGrpSpPr>
        <p:grpSpPr bwMode="auto">
          <a:xfrm>
            <a:off x="1936983" y="4443219"/>
            <a:ext cx="5402263" cy="1635125"/>
            <a:chOff x="1178" y="3122"/>
            <a:chExt cx="3403" cy="1030"/>
          </a:xfrm>
        </p:grpSpPr>
        <p:pic>
          <p:nvPicPr>
            <p:cNvPr id="8" name="Picture 4" descr="Console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Text Box 5"/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solidFill>
                    <a:srgbClr val="333333"/>
                  </a:solidFill>
                  <a:latin typeface="Courier New" pitchFamily="1" charset="0"/>
                </a:rPr>
                <a:t>For Loop </a:t>
              </a:r>
              <a:r>
                <a:rPr lang="en-US" sz="1000" dirty="0" err="1">
                  <a:solidFill>
                    <a:srgbClr val="333333"/>
                  </a:solidFill>
                  <a:latin typeface="Courier New" pitchFamily="1" charset="0"/>
                </a:rPr>
                <a:t>Redux</a:t>
              </a:r>
              <a:endParaRPr lang="en-US" sz="1000" b="0" dirty="0">
                <a:solidFill>
                  <a:srgbClr val="333333"/>
                </a:solidFill>
                <a:latin typeface="Courier New" pitchFamily="1" charset="0"/>
              </a:endParaRPr>
            </a:p>
          </p:txBody>
        </p:sp>
      </p:grpSp>
      <p:sp>
        <p:nvSpPr>
          <p:cNvPr id="10" name="Text Box 22"/>
          <p:cNvSpPr txBox="1">
            <a:spLocks noChangeArrowheads="1"/>
          </p:cNvSpPr>
          <p:nvPr/>
        </p:nvSpPr>
        <p:spPr bwMode="auto">
          <a:xfrm>
            <a:off x="2008613" y="4714953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0</a:t>
            </a:r>
          </a:p>
        </p:txBody>
      </p:sp>
      <p:sp>
        <p:nvSpPr>
          <p:cNvPr id="11" name="Text Box 22"/>
          <p:cNvSpPr txBox="1">
            <a:spLocks noChangeArrowheads="1"/>
          </p:cNvSpPr>
          <p:nvPr/>
        </p:nvSpPr>
        <p:spPr bwMode="auto">
          <a:xfrm>
            <a:off x="2016047" y="5012319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16271733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Printing Even Numbers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93181" y="2430968"/>
            <a:ext cx="580800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= 0;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&lt; 3;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++)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* 2);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}</a:t>
            </a:r>
          </a:p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5597912" y="2823316"/>
            <a:ext cx="724830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523786" y="1483112"/>
            <a:ext cx="4315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>
                <a:latin typeface="Courier" charset="0"/>
                <a:ea typeface="Courier" charset="0"/>
                <a:cs typeface="Courier" charset="0"/>
              </a:rPr>
              <a:t>i</a:t>
            </a:r>
            <a:endParaRPr lang="en-US" sz="32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Text Box 38"/>
          <p:cNvSpPr txBox="1">
            <a:spLocks noChangeArrowheads="1"/>
          </p:cNvSpPr>
          <p:nvPr/>
        </p:nvSpPr>
        <p:spPr bwMode="auto">
          <a:xfrm>
            <a:off x="4016298" y="1546302"/>
            <a:ext cx="990600" cy="51090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dirty="0">
                <a:solidFill>
                  <a:srgbClr val="FF0000"/>
                </a:solidFill>
              </a:rPr>
              <a:t>2</a:t>
            </a:r>
            <a:endParaRPr lang="en-US" sz="3200" b="0" dirty="0">
              <a:solidFill>
                <a:srgbClr val="FF0000"/>
              </a:solidFill>
              <a:latin typeface="Courier New" pitchFamily="1" charset="0"/>
            </a:endParaRPr>
          </a:p>
        </p:txBody>
      </p:sp>
      <p:grpSp>
        <p:nvGrpSpPr>
          <p:cNvPr id="7" name="Group 3"/>
          <p:cNvGrpSpPr>
            <a:grpSpLocks/>
          </p:cNvGrpSpPr>
          <p:nvPr/>
        </p:nvGrpSpPr>
        <p:grpSpPr bwMode="auto">
          <a:xfrm>
            <a:off x="1936983" y="4443219"/>
            <a:ext cx="5402263" cy="1635125"/>
            <a:chOff x="1178" y="3122"/>
            <a:chExt cx="3403" cy="1030"/>
          </a:xfrm>
        </p:grpSpPr>
        <p:pic>
          <p:nvPicPr>
            <p:cNvPr id="8" name="Picture 4" descr="Console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Text Box 5"/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solidFill>
                    <a:srgbClr val="333333"/>
                  </a:solidFill>
                  <a:latin typeface="Courier New" pitchFamily="1" charset="0"/>
                </a:rPr>
                <a:t>For Loop </a:t>
              </a:r>
              <a:r>
                <a:rPr lang="en-US" sz="1000" dirty="0" err="1">
                  <a:solidFill>
                    <a:srgbClr val="333333"/>
                  </a:solidFill>
                  <a:latin typeface="Courier New" pitchFamily="1" charset="0"/>
                </a:rPr>
                <a:t>Redux</a:t>
              </a:r>
              <a:endParaRPr lang="en-US" sz="1000" b="0" dirty="0">
                <a:solidFill>
                  <a:srgbClr val="333333"/>
                </a:solidFill>
                <a:latin typeface="Courier New" pitchFamily="1" charset="0"/>
              </a:endParaRPr>
            </a:p>
          </p:txBody>
        </p:sp>
      </p:grpSp>
      <p:sp>
        <p:nvSpPr>
          <p:cNvPr id="10" name="Text Box 22"/>
          <p:cNvSpPr txBox="1">
            <a:spLocks noChangeArrowheads="1"/>
          </p:cNvSpPr>
          <p:nvPr/>
        </p:nvSpPr>
        <p:spPr bwMode="auto">
          <a:xfrm>
            <a:off x="2008613" y="4714953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0</a:t>
            </a:r>
          </a:p>
        </p:txBody>
      </p:sp>
      <p:sp>
        <p:nvSpPr>
          <p:cNvPr id="11" name="Text Box 22"/>
          <p:cNvSpPr txBox="1">
            <a:spLocks noChangeArrowheads="1"/>
          </p:cNvSpPr>
          <p:nvPr/>
        </p:nvSpPr>
        <p:spPr bwMode="auto">
          <a:xfrm>
            <a:off x="2016047" y="5012319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23157469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Printing Even Numbers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93181" y="2430968"/>
            <a:ext cx="580800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= 0;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&lt; 3;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++)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* 2);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}</a:t>
            </a:r>
          </a:p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4382428" y="2823316"/>
            <a:ext cx="1014761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523786" y="1483112"/>
            <a:ext cx="4315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>
                <a:latin typeface="Courier" charset="0"/>
                <a:ea typeface="Courier" charset="0"/>
                <a:cs typeface="Courier" charset="0"/>
              </a:rPr>
              <a:t>i</a:t>
            </a:r>
            <a:endParaRPr lang="en-US" sz="32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Text Box 38"/>
          <p:cNvSpPr txBox="1">
            <a:spLocks noChangeArrowheads="1"/>
          </p:cNvSpPr>
          <p:nvPr/>
        </p:nvSpPr>
        <p:spPr bwMode="auto">
          <a:xfrm>
            <a:off x="4016298" y="1546302"/>
            <a:ext cx="990600" cy="51090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dirty="0"/>
              <a:t>2</a:t>
            </a:r>
            <a:endParaRPr lang="en-US" sz="3200" b="0" dirty="0">
              <a:latin typeface="Courier New" pitchFamily="1" charset="0"/>
            </a:endParaRPr>
          </a:p>
        </p:txBody>
      </p:sp>
      <p:grpSp>
        <p:nvGrpSpPr>
          <p:cNvPr id="7" name="Group 3"/>
          <p:cNvGrpSpPr>
            <a:grpSpLocks/>
          </p:cNvGrpSpPr>
          <p:nvPr/>
        </p:nvGrpSpPr>
        <p:grpSpPr bwMode="auto">
          <a:xfrm>
            <a:off x="1936983" y="4443219"/>
            <a:ext cx="5402263" cy="1635125"/>
            <a:chOff x="1178" y="3122"/>
            <a:chExt cx="3403" cy="1030"/>
          </a:xfrm>
        </p:grpSpPr>
        <p:pic>
          <p:nvPicPr>
            <p:cNvPr id="8" name="Picture 4" descr="Console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Text Box 5"/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solidFill>
                    <a:srgbClr val="333333"/>
                  </a:solidFill>
                  <a:latin typeface="Courier New" pitchFamily="1" charset="0"/>
                </a:rPr>
                <a:t>For Loop </a:t>
              </a:r>
              <a:r>
                <a:rPr lang="en-US" sz="1000" dirty="0" err="1">
                  <a:solidFill>
                    <a:srgbClr val="333333"/>
                  </a:solidFill>
                  <a:latin typeface="Courier New" pitchFamily="1" charset="0"/>
                </a:rPr>
                <a:t>Redux</a:t>
              </a:r>
              <a:endParaRPr lang="en-US" sz="1000" b="0" dirty="0">
                <a:solidFill>
                  <a:srgbClr val="333333"/>
                </a:solidFill>
                <a:latin typeface="Courier New" pitchFamily="1" charset="0"/>
              </a:endParaRPr>
            </a:p>
          </p:txBody>
        </p:sp>
      </p:grpSp>
      <p:sp>
        <p:nvSpPr>
          <p:cNvPr id="10" name="Text Box 22"/>
          <p:cNvSpPr txBox="1">
            <a:spLocks noChangeArrowheads="1"/>
          </p:cNvSpPr>
          <p:nvPr/>
        </p:nvSpPr>
        <p:spPr bwMode="auto">
          <a:xfrm>
            <a:off x="2008613" y="4714953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0</a:t>
            </a:r>
          </a:p>
        </p:txBody>
      </p:sp>
      <p:sp>
        <p:nvSpPr>
          <p:cNvPr id="11" name="Text Box 22"/>
          <p:cNvSpPr txBox="1">
            <a:spLocks noChangeArrowheads="1"/>
          </p:cNvSpPr>
          <p:nvPr/>
        </p:nvSpPr>
        <p:spPr bwMode="auto">
          <a:xfrm>
            <a:off x="2016047" y="5012319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14386860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Printing Even Numbers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93181" y="2430968"/>
            <a:ext cx="580800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= 0;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&lt; 3;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++)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* 2);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}</a:t>
            </a:r>
          </a:p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2085277" y="3224760"/>
            <a:ext cx="2966225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523786" y="1483112"/>
            <a:ext cx="4315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>
                <a:latin typeface="Courier" charset="0"/>
                <a:ea typeface="Courier" charset="0"/>
                <a:cs typeface="Courier" charset="0"/>
              </a:rPr>
              <a:t>i</a:t>
            </a:r>
            <a:endParaRPr lang="en-US" sz="32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Text Box 38"/>
          <p:cNvSpPr txBox="1">
            <a:spLocks noChangeArrowheads="1"/>
          </p:cNvSpPr>
          <p:nvPr/>
        </p:nvSpPr>
        <p:spPr bwMode="auto">
          <a:xfrm>
            <a:off x="4016298" y="1546302"/>
            <a:ext cx="990600" cy="51090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dirty="0"/>
              <a:t>2</a:t>
            </a:r>
            <a:endParaRPr lang="en-US" sz="3200" b="0" dirty="0">
              <a:latin typeface="Courier New" pitchFamily="1" charset="0"/>
            </a:endParaRPr>
          </a:p>
        </p:txBody>
      </p:sp>
      <p:grpSp>
        <p:nvGrpSpPr>
          <p:cNvPr id="7" name="Group 3"/>
          <p:cNvGrpSpPr>
            <a:grpSpLocks/>
          </p:cNvGrpSpPr>
          <p:nvPr/>
        </p:nvGrpSpPr>
        <p:grpSpPr bwMode="auto">
          <a:xfrm>
            <a:off x="1936983" y="4443219"/>
            <a:ext cx="5402263" cy="1635125"/>
            <a:chOff x="1178" y="3122"/>
            <a:chExt cx="3403" cy="1030"/>
          </a:xfrm>
        </p:grpSpPr>
        <p:pic>
          <p:nvPicPr>
            <p:cNvPr id="8" name="Picture 4" descr="Console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Text Box 5"/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solidFill>
                    <a:srgbClr val="333333"/>
                  </a:solidFill>
                  <a:latin typeface="Courier New" pitchFamily="1" charset="0"/>
                </a:rPr>
                <a:t>For Loop </a:t>
              </a:r>
              <a:r>
                <a:rPr lang="en-US" sz="1000" dirty="0" err="1">
                  <a:solidFill>
                    <a:srgbClr val="333333"/>
                  </a:solidFill>
                  <a:latin typeface="Courier New" pitchFamily="1" charset="0"/>
                </a:rPr>
                <a:t>Redux</a:t>
              </a:r>
              <a:endParaRPr lang="en-US" sz="1000" b="0" dirty="0">
                <a:solidFill>
                  <a:srgbClr val="333333"/>
                </a:solidFill>
                <a:latin typeface="Courier New" pitchFamily="1" charset="0"/>
              </a:endParaRPr>
            </a:p>
          </p:txBody>
        </p:sp>
      </p:grpSp>
      <p:sp>
        <p:nvSpPr>
          <p:cNvPr id="10" name="Text Box 22"/>
          <p:cNvSpPr txBox="1">
            <a:spLocks noChangeArrowheads="1"/>
          </p:cNvSpPr>
          <p:nvPr/>
        </p:nvSpPr>
        <p:spPr bwMode="auto">
          <a:xfrm>
            <a:off x="2008613" y="4714953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0</a:t>
            </a:r>
          </a:p>
        </p:txBody>
      </p:sp>
      <p:sp>
        <p:nvSpPr>
          <p:cNvPr id="11" name="Text Box 22"/>
          <p:cNvSpPr txBox="1">
            <a:spLocks noChangeArrowheads="1"/>
          </p:cNvSpPr>
          <p:nvPr/>
        </p:nvSpPr>
        <p:spPr bwMode="auto">
          <a:xfrm>
            <a:off x="2016047" y="5012319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2</a:t>
            </a:r>
          </a:p>
        </p:txBody>
      </p:sp>
      <p:sp>
        <p:nvSpPr>
          <p:cNvPr id="12" name="Text Box 22"/>
          <p:cNvSpPr txBox="1">
            <a:spLocks noChangeArrowheads="1"/>
          </p:cNvSpPr>
          <p:nvPr/>
        </p:nvSpPr>
        <p:spPr bwMode="auto">
          <a:xfrm>
            <a:off x="2012330" y="5343139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32096726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Printing Even Numbers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93181" y="2430968"/>
            <a:ext cx="580800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= 0;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&lt; 3;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++)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* 2);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}</a:t>
            </a:r>
          </a:p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5631366" y="2834467"/>
            <a:ext cx="702528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523786" y="1483112"/>
            <a:ext cx="4315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>
                <a:latin typeface="Courier" charset="0"/>
                <a:ea typeface="Courier" charset="0"/>
                <a:cs typeface="Courier" charset="0"/>
              </a:rPr>
              <a:t>i</a:t>
            </a:r>
            <a:endParaRPr lang="en-US" sz="32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Text Box 38"/>
          <p:cNvSpPr txBox="1">
            <a:spLocks noChangeArrowheads="1"/>
          </p:cNvSpPr>
          <p:nvPr/>
        </p:nvSpPr>
        <p:spPr bwMode="auto">
          <a:xfrm>
            <a:off x="4016298" y="1546302"/>
            <a:ext cx="990600" cy="51090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dirty="0">
                <a:solidFill>
                  <a:srgbClr val="FF0000"/>
                </a:solidFill>
              </a:rPr>
              <a:t>3</a:t>
            </a:r>
            <a:endParaRPr lang="en-US" sz="3200" b="0" dirty="0">
              <a:solidFill>
                <a:srgbClr val="FF0000"/>
              </a:solidFill>
              <a:latin typeface="Courier New" pitchFamily="1" charset="0"/>
            </a:endParaRPr>
          </a:p>
        </p:txBody>
      </p:sp>
      <p:grpSp>
        <p:nvGrpSpPr>
          <p:cNvPr id="7" name="Group 3"/>
          <p:cNvGrpSpPr>
            <a:grpSpLocks/>
          </p:cNvGrpSpPr>
          <p:nvPr/>
        </p:nvGrpSpPr>
        <p:grpSpPr bwMode="auto">
          <a:xfrm>
            <a:off x="1936983" y="4443219"/>
            <a:ext cx="5402263" cy="1635125"/>
            <a:chOff x="1178" y="3122"/>
            <a:chExt cx="3403" cy="1030"/>
          </a:xfrm>
        </p:grpSpPr>
        <p:pic>
          <p:nvPicPr>
            <p:cNvPr id="8" name="Picture 4" descr="Console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Text Box 5"/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solidFill>
                    <a:srgbClr val="333333"/>
                  </a:solidFill>
                  <a:latin typeface="Courier New" pitchFamily="1" charset="0"/>
                </a:rPr>
                <a:t>For Loop </a:t>
              </a:r>
              <a:r>
                <a:rPr lang="en-US" sz="1000" dirty="0" err="1">
                  <a:solidFill>
                    <a:srgbClr val="333333"/>
                  </a:solidFill>
                  <a:latin typeface="Courier New" pitchFamily="1" charset="0"/>
                </a:rPr>
                <a:t>Redux</a:t>
              </a:r>
              <a:endParaRPr lang="en-US" sz="1000" b="0" dirty="0">
                <a:solidFill>
                  <a:srgbClr val="333333"/>
                </a:solidFill>
                <a:latin typeface="Courier New" pitchFamily="1" charset="0"/>
              </a:endParaRPr>
            </a:p>
          </p:txBody>
        </p:sp>
      </p:grpSp>
      <p:sp>
        <p:nvSpPr>
          <p:cNvPr id="10" name="Text Box 22"/>
          <p:cNvSpPr txBox="1">
            <a:spLocks noChangeArrowheads="1"/>
          </p:cNvSpPr>
          <p:nvPr/>
        </p:nvSpPr>
        <p:spPr bwMode="auto">
          <a:xfrm>
            <a:off x="2008613" y="4714953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0</a:t>
            </a:r>
          </a:p>
        </p:txBody>
      </p:sp>
      <p:sp>
        <p:nvSpPr>
          <p:cNvPr id="11" name="Text Box 22"/>
          <p:cNvSpPr txBox="1">
            <a:spLocks noChangeArrowheads="1"/>
          </p:cNvSpPr>
          <p:nvPr/>
        </p:nvSpPr>
        <p:spPr bwMode="auto">
          <a:xfrm>
            <a:off x="2016047" y="5012319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2</a:t>
            </a:r>
          </a:p>
        </p:txBody>
      </p:sp>
      <p:sp>
        <p:nvSpPr>
          <p:cNvPr id="12" name="Text Box 22"/>
          <p:cNvSpPr txBox="1">
            <a:spLocks noChangeArrowheads="1"/>
          </p:cNvSpPr>
          <p:nvPr/>
        </p:nvSpPr>
        <p:spPr bwMode="auto">
          <a:xfrm>
            <a:off x="2012330" y="5343139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25573368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Printing Even Numbers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93181" y="2430968"/>
            <a:ext cx="580800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= 0;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&lt; 3;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++)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* 2);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}</a:t>
            </a:r>
          </a:p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4315521" y="2834467"/>
            <a:ext cx="1103971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523786" y="1483112"/>
            <a:ext cx="4315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>
                <a:latin typeface="Courier" charset="0"/>
                <a:ea typeface="Courier" charset="0"/>
                <a:cs typeface="Courier" charset="0"/>
              </a:rPr>
              <a:t>i</a:t>
            </a:r>
            <a:endParaRPr lang="en-US" sz="32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Text Box 38"/>
          <p:cNvSpPr txBox="1">
            <a:spLocks noChangeArrowheads="1"/>
          </p:cNvSpPr>
          <p:nvPr/>
        </p:nvSpPr>
        <p:spPr bwMode="auto">
          <a:xfrm>
            <a:off x="4016298" y="1546302"/>
            <a:ext cx="990600" cy="51090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dirty="0"/>
              <a:t>3</a:t>
            </a:r>
            <a:endParaRPr lang="en-US" sz="3200" b="0" dirty="0">
              <a:latin typeface="Courier New" pitchFamily="1" charset="0"/>
            </a:endParaRPr>
          </a:p>
        </p:txBody>
      </p:sp>
      <p:grpSp>
        <p:nvGrpSpPr>
          <p:cNvPr id="7" name="Group 3"/>
          <p:cNvGrpSpPr>
            <a:grpSpLocks/>
          </p:cNvGrpSpPr>
          <p:nvPr/>
        </p:nvGrpSpPr>
        <p:grpSpPr bwMode="auto">
          <a:xfrm>
            <a:off x="1936983" y="4443219"/>
            <a:ext cx="5402263" cy="1635125"/>
            <a:chOff x="1178" y="3122"/>
            <a:chExt cx="3403" cy="1030"/>
          </a:xfrm>
        </p:grpSpPr>
        <p:pic>
          <p:nvPicPr>
            <p:cNvPr id="8" name="Picture 4" descr="Console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Text Box 5"/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solidFill>
                    <a:srgbClr val="333333"/>
                  </a:solidFill>
                  <a:latin typeface="Courier New" pitchFamily="1" charset="0"/>
                </a:rPr>
                <a:t>For Loop </a:t>
              </a:r>
              <a:r>
                <a:rPr lang="en-US" sz="1000" dirty="0" err="1">
                  <a:solidFill>
                    <a:srgbClr val="333333"/>
                  </a:solidFill>
                  <a:latin typeface="Courier New" pitchFamily="1" charset="0"/>
                </a:rPr>
                <a:t>Redux</a:t>
              </a:r>
              <a:endParaRPr lang="en-US" sz="1000" b="0" dirty="0">
                <a:solidFill>
                  <a:srgbClr val="333333"/>
                </a:solidFill>
                <a:latin typeface="Courier New" pitchFamily="1" charset="0"/>
              </a:endParaRPr>
            </a:p>
          </p:txBody>
        </p:sp>
      </p:grpSp>
      <p:sp>
        <p:nvSpPr>
          <p:cNvPr id="10" name="Text Box 22"/>
          <p:cNvSpPr txBox="1">
            <a:spLocks noChangeArrowheads="1"/>
          </p:cNvSpPr>
          <p:nvPr/>
        </p:nvSpPr>
        <p:spPr bwMode="auto">
          <a:xfrm>
            <a:off x="2008613" y="4714953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0</a:t>
            </a:r>
          </a:p>
        </p:txBody>
      </p:sp>
      <p:sp>
        <p:nvSpPr>
          <p:cNvPr id="11" name="Text Box 22"/>
          <p:cNvSpPr txBox="1">
            <a:spLocks noChangeArrowheads="1"/>
          </p:cNvSpPr>
          <p:nvPr/>
        </p:nvSpPr>
        <p:spPr bwMode="auto">
          <a:xfrm>
            <a:off x="2016047" y="5012319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2</a:t>
            </a:r>
          </a:p>
        </p:txBody>
      </p:sp>
      <p:sp>
        <p:nvSpPr>
          <p:cNvPr id="12" name="Text Box 22"/>
          <p:cNvSpPr txBox="1">
            <a:spLocks noChangeArrowheads="1"/>
          </p:cNvSpPr>
          <p:nvPr/>
        </p:nvSpPr>
        <p:spPr bwMode="auto">
          <a:xfrm>
            <a:off x="2012330" y="5343139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23900575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Printing Even Numbers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93181" y="2430968"/>
            <a:ext cx="580800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= 0;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&lt; 3;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++)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* 2);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}</a:t>
            </a:r>
          </a:p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1728439" y="4005346"/>
            <a:ext cx="1103971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523786" y="1483112"/>
            <a:ext cx="4315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>
                <a:latin typeface="Courier" charset="0"/>
                <a:ea typeface="Courier" charset="0"/>
                <a:cs typeface="Courier" charset="0"/>
              </a:rPr>
              <a:t>i</a:t>
            </a:r>
            <a:endParaRPr lang="en-US" sz="32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Text Box 38"/>
          <p:cNvSpPr txBox="1">
            <a:spLocks noChangeArrowheads="1"/>
          </p:cNvSpPr>
          <p:nvPr/>
        </p:nvSpPr>
        <p:spPr bwMode="auto">
          <a:xfrm>
            <a:off x="4016298" y="1546302"/>
            <a:ext cx="990600" cy="51090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dirty="0"/>
              <a:t>3</a:t>
            </a:r>
            <a:endParaRPr lang="en-US" sz="3200" b="0" dirty="0">
              <a:latin typeface="Courier New" pitchFamily="1" charset="0"/>
            </a:endParaRPr>
          </a:p>
        </p:txBody>
      </p:sp>
      <p:grpSp>
        <p:nvGrpSpPr>
          <p:cNvPr id="7" name="Group 3"/>
          <p:cNvGrpSpPr>
            <a:grpSpLocks/>
          </p:cNvGrpSpPr>
          <p:nvPr/>
        </p:nvGrpSpPr>
        <p:grpSpPr bwMode="auto">
          <a:xfrm>
            <a:off x="1936983" y="4443219"/>
            <a:ext cx="5402263" cy="1635125"/>
            <a:chOff x="1178" y="3122"/>
            <a:chExt cx="3403" cy="1030"/>
          </a:xfrm>
        </p:grpSpPr>
        <p:pic>
          <p:nvPicPr>
            <p:cNvPr id="8" name="Picture 4" descr="Console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Text Box 5"/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solidFill>
                    <a:srgbClr val="333333"/>
                  </a:solidFill>
                  <a:latin typeface="Courier New" pitchFamily="1" charset="0"/>
                </a:rPr>
                <a:t>For Loop </a:t>
              </a:r>
              <a:r>
                <a:rPr lang="en-US" sz="1000" dirty="0" err="1">
                  <a:solidFill>
                    <a:srgbClr val="333333"/>
                  </a:solidFill>
                  <a:latin typeface="Courier New" pitchFamily="1" charset="0"/>
                </a:rPr>
                <a:t>Redux</a:t>
              </a:r>
              <a:endParaRPr lang="en-US" sz="1000" b="0" dirty="0">
                <a:solidFill>
                  <a:srgbClr val="333333"/>
                </a:solidFill>
                <a:latin typeface="Courier New" pitchFamily="1" charset="0"/>
              </a:endParaRPr>
            </a:p>
          </p:txBody>
        </p:sp>
      </p:grpSp>
      <p:sp>
        <p:nvSpPr>
          <p:cNvPr id="10" name="Text Box 22"/>
          <p:cNvSpPr txBox="1">
            <a:spLocks noChangeArrowheads="1"/>
          </p:cNvSpPr>
          <p:nvPr/>
        </p:nvSpPr>
        <p:spPr bwMode="auto">
          <a:xfrm>
            <a:off x="2008613" y="4714953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0</a:t>
            </a:r>
          </a:p>
        </p:txBody>
      </p:sp>
      <p:sp>
        <p:nvSpPr>
          <p:cNvPr id="11" name="Text Box 22"/>
          <p:cNvSpPr txBox="1">
            <a:spLocks noChangeArrowheads="1"/>
          </p:cNvSpPr>
          <p:nvPr/>
        </p:nvSpPr>
        <p:spPr bwMode="auto">
          <a:xfrm>
            <a:off x="2016047" y="5012319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2</a:t>
            </a:r>
          </a:p>
        </p:txBody>
      </p:sp>
      <p:sp>
        <p:nvSpPr>
          <p:cNvPr id="12" name="Text Box 22"/>
          <p:cNvSpPr txBox="1">
            <a:spLocks noChangeArrowheads="1"/>
          </p:cNvSpPr>
          <p:nvPr/>
        </p:nvSpPr>
        <p:spPr bwMode="auto">
          <a:xfrm>
            <a:off x="2012330" y="5343139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428730878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Printing Even Numbers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93181" y="2430968"/>
            <a:ext cx="580800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= 0;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&lt; 3;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++)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* 2);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}</a:t>
            </a:r>
          </a:p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grpSp>
        <p:nvGrpSpPr>
          <p:cNvPr id="7" name="Group 3"/>
          <p:cNvGrpSpPr>
            <a:grpSpLocks/>
          </p:cNvGrpSpPr>
          <p:nvPr/>
        </p:nvGrpSpPr>
        <p:grpSpPr bwMode="auto">
          <a:xfrm>
            <a:off x="1936983" y="4443219"/>
            <a:ext cx="5402263" cy="1635125"/>
            <a:chOff x="1178" y="3122"/>
            <a:chExt cx="3403" cy="1030"/>
          </a:xfrm>
        </p:grpSpPr>
        <p:pic>
          <p:nvPicPr>
            <p:cNvPr id="8" name="Picture 4" descr="Console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Text Box 5"/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solidFill>
                    <a:srgbClr val="333333"/>
                  </a:solidFill>
                  <a:latin typeface="Courier New" pitchFamily="1" charset="0"/>
                </a:rPr>
                <a:t>For Loop </a:t>
              </a:r>
              <a:r>
                <a:rPr lang="en-US" sz="1000" dirty="0" err="1">
                  <a:solidFill>
                    <a:srgbClr val="333333"/>
                  </a:solidFill>
                  <a:latin typeface="Courier New" pitchFamily="1" charset="0"/>
                </a:rPr>
                <a:t>Redux</a:t>
              </a:r>
              <a:endParaRPr lang="en-US" sz="1000" b="0" dirty="0">
                <a:solidFill>
                  <a:srgbClr val="333333"/>
                </a:solidFill>
                <a:latin typeface="Courier New" pitchFamily="1" charset="0"/>
              </a:endParaRPr>
            </a:p>
          </p:txBody>
        </p:sp>
      </p:grpSp>
      <p:sp>
        <p:nvSpPr>
          <p:cNvPr id="10" name="Text Box 22"/>
          <p:cNvSpPr txBox="1">
            <a:spLocks noChangeArrowheads="1"/>
          </p:cNvSpPr>
          <p:nvPr/>
        </p:nvSpPr>
        <p:spPr bwMode="auto">
          <a:xfrm>
            <a:off x="2008613" y="4714953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0</a:t>
            </a:r>
          </a:p>
        </p:txBody>
      </p:sp>
      <p:sp>
        <p:nvSpPr>
          <p:cNvPr id="11" name="Text Box 22"/>
          <p:cNvSpPr txBox="1">
            <a:spLocks noChangeArrowheads="1"/>
          </p:cNvSpPr>
          <p:nvPr/>
        </p:nvSpPr>
        <p:spPr bwMode="auto">
          <a:xfrm>
            <a:off x="2016047" y="5012319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2</a:t>
            </a:r>
          </a:p>
        </p:txBody>
      </p:sp>
      <p:sp>
        <p:nvSpPr>
          <p:cNvPr id="12" name="Text Box 22"/>
          <p:cNvSpPr txBox="1">
            <a:spLocks noChangeArrowheads="1"/>
          </p:cNvSpPr>
          <p:nvPr/>
        </p:nvSpPr>
        <p:spPr bwMode="auto">
          <a:xfrm>
            <a:off x="2012330" y="5343139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4270986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6834" y="458727"/>
            <a:ext cx="6194385" cy="469740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592728" y="5683169"/>
            <a:ext cx="40516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*know your </a:t>
            </a:r>
            <a:r>
              <a:rPr lang="en-US" sz="2400"/>
              <a:t>logical precedence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1186073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3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25525" y="684213"/>
            <a:ext cx="10169525" cy="462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4" name="TextBox 6"/>
          <p:cNvSpPr txBox="1">
            <a:spLocks noChangeArrowheads="1"/>
          </p:cNvSpPr>
          <p:nvPr/>
        </p:nvSpPr>
        <p:spPr bwMode="auto">
          <a:xfrm>
            <a:off x="4864100" y="5440363"/>
            <a:ext cx="21145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By Chris</a:t>
            </a:r>
          </a:p>
        </p:txBody>
      </p:sp>
    </p:spTree>
    <p:extLst>
      <p:ext uri="{BB962C8B-B14F-4D97-AF65-F5344CB8AC3E}">
        <p14:creationId xmlns:p14="http://schemas.microsoft.com/office/powerpoint/2010/main" val="70811303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010000"/>
              </a:solidFill>
            </a:endParaRPr>
          </a:p>
        </p:txBody>
      </p:sp>
      <p:sp>
        <p:nvSpPr>
          <p:cNvPr id="34818" name="TextBox 1"/>
          <p:cNvSpPr txBox="1">
            <a:spLocks noChangeArrowheads="1"/>
          </p:cNvSpPr>
          <p:nvPr/>
        </p:nvSpPr>
        <p:spPr bwMode="auto">
          <a:xfrm>
            <a:off x="-152400" y="2733675"/>
            <a:ext cx="96774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Once upon a time…</a:t>
            </a:r>
          </a:p>
        </p:txBody>
      </p:sp>
    </p:spTree>
    <p:extLst>
      <p:ext uri="{BB962C8B-B14F-4D97-AF65-F5344CB8AC3E}">
        <p14:creationId xmlns:p14="http://schemas.microsoft.com/office/powerpoint/2010/main" val="204889121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TextBox 3"/>
          <p:cNvSpPr txBox="1">
            <a:spLocks noChangeArrowheads="1"/>
          </p:cNvSpPr>
          <p:nvPr/>
        </p:nvSpPr>
        <p:spPr bwMode="auto">
          <a:xfrm>
            <a:off x="1270000" y="1270000"/>
            <a:ext cx="4867275" cy="3170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4000" b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x = 5;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if(lookingForLove()) {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   </a:t>
            </a:r>
            <a:r>
              <a:rPr lang="en-US" sz="4000" b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y = 5;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}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println(x + y);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958850" y="1312863"/>
            <a:ext cx="7353300" cy="79375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36868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750" y="4876800"/>
            <a:ext cx="207010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6869" name="Straight Connector 6"/>
          <p:cNvCxnSpPr>
            <a:cxnSpLocks noChangeShapeType="1"/>
          </p:cNvCxnSpPr>
          <p:nvPr/>
        </p:nvCxnSpPr>
        <p:spPr bwMode="auto">
          <a:xfrm>
            <a:off x="808038" y="4776788"/>
            <a:ext cx="7880350" cy="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36870" name="Rectangle 8"/>
          <p:cNvSpPr>
            <a:spLocks noChangeArrowheads="1"/>
          </p:cNvSpPr>
          <p:nvPr/>
        </p:nvSpPr>
        <p:spPr bwMode="auto">
          <a:xfrm>
            <a:off x="2301875" y="5810250"/>
            <a:ext cx="4699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x</a:t>
            </a:r>
            <a:endParaRPr lang="en-US" sz="4000"/>
          </a:p>
        </p:txBody>
      </p:sp>
      <p:sp>
        <p:nvSpPr>
          <p:cNvPr id="36871" name="Rectangle 9"/>
          <p:cNvSpPr>
            <a:spLocks noChangeArrowheads="1"/>
          </p:cNvSpPr>
          <p:nvPr/>
        </p:nvSpPr>
        <p:spPr bwMode="auto">
          <a:xfrm>
            <a:off x="2295525" y="5067300"/>
            <a:ext cx="4762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5</a:t>
            </a:r>
            <a:endParaRPr lang="en-US" sz="4000"/>
          </a:p>
        </p:txBody>
      </p:sp>
      <p:sp>
        <p:nvSpPr>
          <p:cNvPr id="9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>
                <a:latin typeface="Calibri"/>
                <a:cs typeface="Calibri"/>
              </a:rPr>
              <a:t>X was looking for love!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6518743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TextBox 3"/>
          <p:cNvSpPr txBox="1">
            <a:spLocks noChangeArrowheads="1"/>
          </p:cNvSpPr>
          <p:nvPr/>
        </p:nvSpPr>
        <p:spPr bwMode="auto">
          <a:xfrm>
            <a:off x="1270000" y="1270000"/>
            <a:ext cx="4867275" cy="3170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4000" b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x = 5;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if(lookingForLove()) {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   </a:t>
            </a:r>
            <a:r>
              <a:rPr lang="en-US" sz="4000" b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y = 5;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}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println(x + y);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901700" y="1819275"/>
            <a:ext cx="7353300" cy="79216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3789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750" y="4876800"/>
            <a:ext cx="207010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7893" name="Straight Connector 6"/>
          <p:cNvCxnSpPr>
            <a:cxnSpLocks noChangeShapeType="1"/>
          </p:cNvCxnSpPr>
          <p:nvPr/>
        </p:nvCxnSpPr>
        <p:spPr bwMode="auto">
          <a:xfrm>
            <a:off x="808038" y="4776788"/>
            <a:ext cx="7880350" cy="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37894" name="Rectangle 8"/>
          <p:cNvSpPr>
            <a:spLocks noChangeArrowheads="1"/>
          </p:cNvSpPr>
          <p:nvPr/>
        </p:nvSpPr>
        <p:spPr bwMode="auto">
          <a:xfrm>
            <a:off x="2301875" y="5810250"/>
            <a:ext cx="4699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x</a:t>
            </a:r>
            <a:endParaRPr lang="en-US" sz="4000"/>
          </a:p>
        </p:txBody>
      </p:sp>
      <p:sp>
        <p:nvSpPr>
          <p:cNvPr id="37895" name="Rectangle 9"/>
          <p:cNvSpPr>
            <a:spLocks noChangeArrowheads="1"/>
          </p:cNvSpPr>
          <p:nvPr/>
        </p:nvSpPr>
        <p:spPr bwMode="auto">
          <a:xfrm>
            <a:off x="2295525" y="5067300"/>
            <a:ext cx="4762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5</a:t>
            </a:r>
            <a:endParaRPr lang="en-US" sz="4000"/>
          </a:p>
        </p:txBody>
      </p:sp>
      <p:sp>
        <p:nvSpPr>
          <p:cNvPr id="9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>
                <a:latin typeface="Calibri"/>
                <a:cs typeface="Calibri"/>
              </a:rPr>
              <a:t>X was looking for love!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7453403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TextBox 3"/>
          <p:cNvSpPr txBox="1">
            <a:spLocks noChangeArrowheads="1"/>
          </p:cNvSpPr>
          <p:nvPr/>
        </p:nvSpPr>
        <p:spPr bwMode="auto">
          <a:xfrm>
            <a:off x="1270000" y="1270000"/>
            <a:ext cx="4867275" cy="3170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4000" b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x = 5;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if(lookingForLove()) {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   </a:t>
            </a:r>
            <a:r>
              <a:rPr lang="en-US" sz="4000" b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y = 5;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}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println(x + y);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901700" y="1819275"/>
            <a:ext cx="7353300" cy="79216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38916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750" y="4876800"/>
            <a:ext cx="207010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8917" name="Straight Connector 6"/>
          <p:cNvCxnSpPr>
            <a:cxnSpLocks noChangeShapeType="1"/>
          </p:cNvCxnSpPr>
          <p:nvPr/>
        </p:nvCxnSpPr>
        <p:spPr bwMode="auto">
          <a:xfrm>
            <a:off x="808038" y="4776788"/>
            <a:ext cx="7880350" cy="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38918" name="Rectangle 8"/>
          <p:cNvSpPr>
            <a:spLocks noChangeArrowheads="1"/>
          </p:cNvSpPr>
          <p:nvPr/>
        </p:nvSpPr>
        <p:spPr bwMode="auto">
          <a:xfrm>
            <a:off x="2301875" y="5810250"/>
            <a:ext cx="4699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x</a:t>
            </a:r>
            <a:endParaRPr lang="en-US" sz="4000"/>
          </a:p>
        </p:txBody>
      </p:sp>
      <p:sp>
        <p:nvSpPr>
          <p:cNvPr id="38919" name="Rectangle 9"/>
          <p:cNvSpPr>
            <a:spLocks noChangeArrowheads="1"/>
          </p:cNvSpPr>
          <p:nvPr/>
        </p:nvSpPr>
        <p:spPr bwMode="auto">
          <a:xfrm>
            <a:off x="2295525" y="5067300"/>
            <a:ext cx="4762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5</a:t>
            </a:r>
            <a:endParaRPr lang="en-US" sz="4000"/>
          </a:p>
        </p:txBody>
      </p:sp>
      <p:sp>
        <p:nvSpPr>
          <p:cNvPr id="3" name="TextBox 2"/>
          <p:cNvSpPr txBox="1"/>
          <p:nvPr/>
        </p:nvSpPr>
        <p:spPr>
          <a:xfrm>
            <a:off x="4805363" y="836613"/>
            <a:ext cx="2906712" cy="10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3000" dirty="0">
                <a:solidFill>
                  <a:schemeClr val="accent4"/>
                </a:solidFill>
                <a:latin typeface="Chalkboard"/>
                <a:cs typeface="Chalkboard"/>
              </a:rPr>
              <a:t>x was definitely</a:t>
            </a:r>
          </a:p>
          <a:p>
            <a:pPr>
              <a:defRPr/>
            </a:pPr>
            <a:r>
              <a:rPr lang="en-US" sz="3000" dirty="0">
                <a:solidFill>
                  <a:schemeClr val="accent4"/>
                </a:solidFill>
                <a:latin typeface="Chalkboard"/>
                <a:cs typeface="Chalkboard"/>
              </a:rPr>
              <a:t>looking for love</a:t>
            </a:r>
          </a:p>
        </p:txBody>
      </p:sp>
      <p:sp>
        <p:nvSpPr>
          <p:cNvPr id="10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>
                <a:latin typeface="Calibri"/>
                <a:cs typeface="Calibri"/>
              </a:rPr>
              <a:t>X was looking for love!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2877957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TextBox 3"/>
          <p:cNvSpPr txBox="1">
            <a:spLocks noChangeArrowheads="1"/>
          </p:cNvSpPr>
          <p:nvPr/>
        </p:nvSpPr>
        <p:spPr bwMode="auto">
          <a:xfrm>
            <a:off x="1270000" y="1270000"/>
            <a:ext cx="4867275" cy="3170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4000" b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x = 5;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if(lookingForLove()) {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   </a:t>
            </a:r>
            <a:r>
              <a:rPr lang="en-US" sz="4000" b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y = 5;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}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println(x + y);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901700" y="2439988"/>
            <a:ext cx="7353300" cy="79216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39940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750" y="4876800"/>
            <a:ext cx="207010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9941" name="Straight Connector 6"/>
          <p:cNvCxnSpPr>
            <a:cxnSpLocks noChangeShapeType="1"/>
          </p:cNvCxnSpPr>
          <p:nvPr/>
        </p:nvCxnSpPr>
        <p:spPr bwMode="auto">
          <a:xfrm>
            <a:off x="808038" y="4776788"/>
            <a:ext cx="7880350" cy="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39942" name="Rectangle 8"/>
          <p:cNvSpPr>
            <a:spLocks noChangeArrowheads="1"/>
          </p:cNvSpPr>
          <p:nvPr/>
        </p:nvSpPr>
        <p:spPr bwMode="auto">
          <a:xfrm>
            <a:off x="2301875" y="5810250"/>
            <a:ext cx="4699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x</a:t>
            </a:r>
            <a:endParaRPr lang="en-US" sz="4000"/>
          </a:p>
        </p:txBody>
      </p:sp>
      <p:sp>
        <p:nvSpPr>
          <p:cNvPr id="39943" name="Rectangle 9"/>
          <p:cNvSpPr>
            <a:spLocks noChangeArrowheads="1"/>
          </p:cNvSpPr>
          <p:nvPr/>
        </p:nvSpPr>
        <p:spPr bwMode="auto">
          <a:xfrm>
            <a:off x="2295525" y="5067300"/>
            <a:ext cx="4762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5</a:t>
            </a:r>
            <a:endParaRPr lang="en-US" sz="4000"/>
          </a:p>
        </p:txBody>
      </p:sp>
      <p:pic>
        <p:nvPicPr>
          <p:cNvPr id="39944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4613" y="4827588"/>
            <a:ext cx="2070100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945" name="Rectangle 11"/>
          <p:cNvSpPr>
            <a:spLocks noChangeArrowheads="1"/>
          </p:cNvSpPr>
          <p:nvPr/>
        </p:nvSpPr>
        <p:spPr bwMode="auto">
          <a:xfrm>
            <a:off x="4503738" y="5761038"/>
            <a:ext cx="45878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y</a:t>
            </a:r>
            <a:endParaRPr lang="en-US" sz="4000"/>
          </a:p>
        </p:txBody>
      </p:sp>
      <p:sp>
        <p:nvSpPr>
          <p:cNvPr id="39946" name="Rectangle 12"/>
          <p:cNvSpPr>
            <a:spLocks noChangeArrowheads="1"/>
          </p:cNvSpPr>
          <p:nvPr/>
        </p:nvSpPr>
        <p:spPr bwMode="auto">
          <a:xfrm>
            <a:off x="4497388" y="5018088"/>
            <a:ext cx="4762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5</a:t>
            </a:r>
            <a:endParaRPr lang="en-US" sz="4000"/>
          </a:p>
        </p:txBody>
      </p:sp>
      <p:sp>
        <p:nvSpPr>
          <p:cNvPr id="12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>
                <a:latin typeface="Calibri"/>
                <a:cs typeface="Calibri"/>
              </a:rPr>
              <a:t>And met y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8717062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TextBox 3"/>
          <p:cNvSpPr txBox="1">
            <a:spLocks noChangeArrowheads="1"/>
          </p:cNvSpPr>
          <p:nvPr/>
        </p:nvSpPr>
        <p:spPr bwMode="auto">
          <a:xfrm>
            <a:off x="1270000" y="1270000"/>
            <a:ext cx="4867275" cy="3170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4000" b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x = 5;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if(lookingForLove()) {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   </a:t>
            </a:r>
            <a:r>
              <a:rPr lang="en-US" sz="4000" b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y = 5;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}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println(x + y);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901700" y="2439988"/>
            <a:ext cx="7353300" cy="79216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40964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750" y="4876800"/>
            <a:ext cx="207010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0965" name="Straight Connector 6"/>
          <p:cNvCxnSpPr>
            <a:cxnSpLocks noChangeShapeType="1"/>
          </p:cNvCxnSpPr>
          <p:nvPr/>
        </p:nvCxnSpPr>
        <p:spPr bwMode="auto">
          <a:xfrm>
            <a:off x="808038" y="4776788"/>
            <a:ext cx="7880350" cy="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40966" name="Rectangle 8"/>
          <p:cNvSpPr>
            <a:spLocks noChangeArrowheads="1"/>
          </p:cNvSpPr>
          <p:nvPr/>
        </p:nvSpPr>
        <p:spPr bwMode="auto">
          <a:xfrm>
            <a:off x="2301875" y="5810250"/>
            <a:ext cx="4699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x</a:t>
            </a:r>
            <a:endParaRPr lang="en-US" sz="4000"/>
          </a:p>
        </p:txBody>
      </p:sp>
      <p:sp>
        <p:nvSpPr>
          <p:cNvPr id="40967" name="Rectangle 9"/>
          <p:cNvSpPr>
            <a:spLocks noChangeArrowheads="1"/>
          </p:cNvSpPr>
          <p:nvPr/>
        </p:nvSpPr>
        <p:spPr bwMode="auto">
          <a:xfrm>
            <a:off x="2295525" y="5067300"/>
            <a:ext cx="4762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5</a:t>
            </a:r>
            <a:endParaRPr lang="en-US" sz="4000"/>
          </a:p>
        </p:txBody>
      </p:sp>
      <p:pic>
        <p:nvPicPr>
          <p:cNvPr id="40968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4613" y="4827588"/>
            <a:ext cx="2070100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69" name="Rectangle 11"/>
          <p:cNvSpPr>
            <a:spLocks noChangeArrowheads="1"/>
          </p:cNvSpPr>
          <p:nvPr/>
        </p:nvSpPr>
        <p:spPr bwMode="auto">
          <a:xfrm>
            <a:off x="4503738" y="5761038"/>
            <a:ext cx="45878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y</a:t>
            </a:r>
            <a:endParaRPr lang="en-US" sz="4000"/>
          </a:p>
        </p:txBody>
      </p:sp>
      <p:sp>
        <p:nvSpPr>
          <p:cNvPr id="40970" name="Rectangle 12"/>
          <p:cNvSpPr>
            <a:spLocks noChangeArrowheads="1"/>
          </p:cNvSpPr>
          <p:nvPr/>
        </p:nvSpPr>
        <p:spPr bwMode="auto">
          <a:xfrm>
            <a:off x="4497388" y="5018088"/>
            <a:ext cx="4762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5</a:t>
            </a:r>
            <a:endParaRPr lang="en-US" sz="4000"/>
          </a:p>
        </p:txBody>
      </p:sp>
      <p:sp>
        <p:nvSpPr>
          <p:cNvPr id="14" name="TextBox 13"/>
          <p:cNvSpPr txBox="1"/>
          <p:nvPr/>
        </p:nvSpPr>
        <p:spPr>
          <a:xfrm>
            <a:off x="5584825" y="5021263"/>
            <a:ext cx="1647825" cy="55403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3000" dirty="0">
                <a:solidFill>
                  <a:schemeClr val="accent4"/>
                </a:solidFill>
                <a:latin typeface="Chalkboard"/>
                <a:cs typeface="Chalkboard"/>
              </a:rPr>
              <a:t>Hi, I’m y</a:t>
            </a:r>
          </a:p>
        </p:txBody>
      </p:sp>
      <p:sp>
        <p:nvSpPr>
          <p:cNvPr id="1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>
                <a:latin typeface="Calibri"/>
                <a:cs typeface="Calibri"/>
              </a:rPr>
              <a:t>And met y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7887150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41986" name="TextBox 1"/>
          <p:cNvSpPr txBox="1">
            <a:spLocks noChangeArrowheads="1"/>
          </p:cNvSpPr>
          <p:nvPr/>
        </p:nvSpPr>
        <p:spPr bwMode="auto">
          <a:xfrm>
            <a:off x="-152400" y="2733675"/>
            <a:ext cx="96774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600" dirty="0">
                <a:solidFill>
                  <a:schemeClr val="bg1"/>
                </a:solidFill>
              </a:rPr>
              <a:t>“Wow!”</a:t>
            </a:r>
          </a:p>
        </p:txBody>
      </p:sp>
    </p:spTree>
    <p:extLst>
      <p:ext uri="{BB962C8B-B14F-4D97-AF65-F5344CB8AC3E}">
        <p14:creationId xmlns:p14="http://schemas.microsoft.com/office/powerpoint/2010/main" val="3444784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TextBox 3"/>
          <p:cNvSpPr txBox="1">
            <a:spLocks noChangeArrowheads="1"/>
          </p:cNvSpPr>
          <p:nvPr/>
        </p:nvSpPr>
        <p:spPr bwMode="auto">
          <a:xfrm>
            <a:off x="1270000" y="1270000"/>
            <a:ext cx="4867275" cy="3170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4000" b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x = 5;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if(lookingForLove()) {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   </a:t>
            </a:r>
            <a:r>
              <a:rPr lang="en-US" sz="4000" b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y = 5;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}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println(x + y);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901700" y="2439988"/>
            <a:ext cx="7353300" cy="79216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44036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750" y="4876800"/>
            <a:ext cx="207010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4037" name="Straight Connector 6"/>
          <p:cNvCxnSpPr>
            <a:cxnSpLocks noChangeShapeType="1"/>
          </p:cNvCxnSpPr>
          <p:nvPr/>
        </p:nvCxnSpPr>
        <p:spPr bwMode="auto">
          <a:xfrm>
            <a:off x="808038" y="4776788"/>
            <a:ext cx="7880350" cy="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44038" name="Rectangle 8"/>
          <p:cNvSpPr>
            <a:spLocks noChangeArrowheads="1"/>
          </p:cNvSpPr>
          <p:nvPr/>
        </p:nvSpPr>
        <p:spPr bwMode="auto">
          <a:xfrm>
            <a:off x="2301875" y="5810250"/>
            <a:ext cx="4699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x</a:t>
            </a:r>
            <a:endParaRPr lang="en-US" sz="4000"/>
          </a:p>
        </p:txBody>
      </p:sp>
      <p:sp>
        <p:nvSpPr>
          <p:cNvPr id="44039" name="Rectangle 9"/>
          <p:cNvSpPr>
            <a:spLocks noChangeArrowheads="1"/>
          </p:cNvSpPr>
          <p:nvPr/>
        </p:nvSpPr>
        <p:spPr bwMode="auto">
          <a:xfrm>
            <a:off x="2295525" y="5067300"/>
            <a:ext cx="4762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5</a:t>
            </a:r>
            <a:endParaRPr lang="en-US" sz="4000"/>
          </a:p>
        </p:txBody>
      </p:sp>
      <p:pic>
        <p:nvPicPr>
          <p:cNvPr id="44040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4613" y="4827588"/>
            <a:ext cx="2070100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041" name="Rectangle 11"/>
          <p:cNvSpPr>
            <a:spLocks noChangeArrowheads="1"/>
          </p:cNvSpPr>
          <p:nvPr/>
        </p:nvSpPr>
        <p:spPr bwMode="auto">
          <a:xfrm>
            <a:off x="4503738" y="5761038"/>
            <a:ext cx="45878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y</a:t>
            </a:r>
            <a:endParaRPr lang="en-US" sz="4000"/>
          </a:p>
        </p:txBody>
      </p:sp>
      <p:sp>
        <p:nvSpPr>
          <p:cNvPr id="44042" name="Rectangle 12"/>
          <p:cNvSpPr>
            <a:spLocks noChangeArrowheads="1"/>
          </p:cNvSpPr>
          <p:nvPr/>
        </p:nvSpPr>
        <p:spPr bwMode="auto">
          <a:xfrm>
            <a:off x="4497388" y="5018088"/>
            <a:ext cx="4762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5</a:t>
            </a:r>
            <a:endParaRPr lang="en-US" sz="4000"/>
          </a:p>
        </p:txBody>
      </p:sp>
      <p:sp>
        <p:nvSpPr>
          <p:cNvPr id="14" name="TextBox 13"/>
          <p:cNvSpPr txBox="1"/>
          <p:nvPr/>
        </p:nvSpPr>
        <p:spPr>
          <a:xfrm>
            <a:off x="938213" y="5035550"/>
            <a:ext cx="1017587" cy="5540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3000" dirty="0">
                <a:solidFill>
                  <a:schemeClr val="accent4"/>
                </a:solidFill>
                <a:latin typeface="Chalkboard"/>
                <a:cs typeface="Chalkboard"/>
              </a:rPr>
              <a:t>Wow</a:t>
            </a:r>
          </a:p>
        </p:txBody>
      </p:sp>
      <p:sp>
        <p:nvSpPr>
          <p:cNvPr id="1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>
                <a:latin typeface="Calibri"/>
                <a:cs typeface="Calibri"/>
              </a:rPr>
              <a:t>And met y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2498753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TextBox 3"/>
          <p:cNvSpPr txBox="1">
            <a:spLocks noChangeArrowheads="1"/>
          </p:cNvSpPr>
          <p:nvPr/>
        </p:nvSpPr>
        <p:spPr bwMode="auto">
          <a:xfrm>
            <a:off x="1270000" y="1270000"/>
            <a:ext cx="4867275" cy="3170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4000" b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x = 5;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if(lookingForLove()) {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   </a:t>
            </a:r>
            <a:r>
              <a:rPr lang="en-US" sz="4000" b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y = 5;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}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println(x + y);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901700" y="2439988"/>
            <a:ext cx="7353300" cy="79216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45060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750" y="4876800"/>
            <a:ext cx="207010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5061" name="Straight Connector 6"/>
          <p:cNvCxnSpPr>
            <a:cxnSpLocks noChangeShapeType="1"/>
          </p:cNvCxnSpPr>
          <p:nvPr/>
        </p:nvCxnSpPr>
        <p:spPr bwMode="auto">
          <a:xfrm>
            <a:off x="808038" y="4776788"/>
            <a:ext cx="7880350" cy="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45062" name="Rectangle 8"/>
          <p:cNvSpPr>
            <a:spLocks noChangeArrowheads="1"/>
          </p:cNvSpPr>
          <p:nvPr/>
        </p:nvSpPr>
        <p:spPr bwMode="auto">
          <a:xfrm>
            <a:off x="2301875" y="5810250"/>
            <a:ext cx="4699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x</a:t>
            </a:r>
            <a:endParaRPr lang="en-US" sz="4000"/>
          </a:p>
        </p:txBody>
      </p:sp>
      <p:sp>
        <p:nvSpPr>
          <p:cNvPr id="45063" name="Rectangle 9"/>
          <p:cNvSpPr>
            <a:spLocks noChangeArrowheads="1"/>
          </p:cNvSpPr>
          <p:nvPr/>
        </p:nvSpPr>
        <p:spPr bwMode="auto">
          <a:xfrm>
            <a:off x="2295525" y="5067300"/>
            <a:ext cx="4762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5</a:t>
            </a:r>
            <a:endParaRPr lang="en-US" sz="4000"/>
          </a:p>
        </p:txBody>
      </p:sp>
      <p:pic>
        <p:nvPicPr>
          <p:cNvPr id="45064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4613" y="4827588"/>
            <a:ext cx="2070100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065" name="Rectangle 11"/>
          <p:cNvSpPr>
            <a:spLocks noChangeArrowheads="1"/>
          </p:cNvSpPr>
          <p:nvPr/>
        </p:nvSpPr>
        <p:spPr bwMode="auto">
          <a:xfrm>
            <a:off x="4503738" y="5761038"/>
            <a:ext cx="45878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y</a:t>
            </a:r>
            <a:endParaRPr lang="en-US" sz="4000"/>
          </a:p>
        </p:txBody>
      </p:sp>
      <p:sp>
        <p:nvSpPr>
          <p:cNvPr id="45066" name="Rectangle 12"/>
          <p:cNvSpPr>
            <a:spLocks noChangeArrowheads="1"/>
          </p:cNvSpPr>
          <p:nvPr/>
        </p:nvSpPr>
        <p:spPr bwMode="auto">
          <a:xfrm>
            <a:off x="4497388" y="5018088"/>
            <a:ext cx="4762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5</a:t>
            </a:r>
            <a:endParaRPr lang="en-US" sz="4000"/>
          </a:p>
        </p:txBody>
      </p:sp>
      <p:sp>
        <p:nvSpPr>
          <p:cNvPr id="14" name="TextBox 13"/>
          <p:cNvSpPr txBox="1"/>
          <p:nvPr/>
        </p:nvSpPr>
        <p:spPr>
          <a:xfrm>
            <a:off x="5556250" y="5049838"/>
            <a:ext cx="3260725" cy="10160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3000" dirty="0">
                <a:solidFill>
                  <a:schemeClr val="accent4"/>
                </a:solidFill>
                <a:latin typeface="Chalkboard"/>
                <a:cs typeface="Chalkboard"/>
              </a:rPr>
              <a:t>We have so much in common</a:t>
            </a:r>
          </a:p>
        </p:txBody>
      </p:sp>
      <p:sp>
        <p:nvSpPr>
          <p:cNvPr id="1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>
                <a:latin typeface="Calibri"/>
                <a:cs typeface="Calibri"/>
              </a:rPr>
              <a:t>And met y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32708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Game Show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" y="1079500"/>
            <a:ext cx="7924800" cy="4699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951544" y="3067291"/>
            <a:ext cx="567160" cy="34724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25306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TextBox 3"/>
          <p:cNvSpPr txBox="1">
            <a:spLocks noChangeArrowheads="1"/>
          </p:cNvSpPr>
          <p:nvPr/>
        </p:nvSpPr>
        <p:spPr bwMode="auto">
          <a:xfrm>
            <a:off x="1270000" y="1270000"/>
            <a:ext cx="4867275" cy="3170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4000" b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x = 5;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if(lookingForLove()) {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   </a:t>
            </a:r>
            <a:r>
              <a:rPr lang="en-US" sz="4000" b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y = 5;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}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println(x + y);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901700" y="2439988"/>
            <a:ext cx="7353300" cy="79216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46084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750" y="4876800"/>
            <a:ext cx="207010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6085" name="Straight Connector 6"/>
          <p:cNvCxnSpPr>
            <a:cxnSpLocks noChangeShapeType="1"/>
          </p:cNvCxnSpPr>
          <p:nvPr/>
        </p:nvCxnSpPr>
        <p:spPr bwMode="auto">
          <a:xfrm>
            <a:off x="808038" y="4776788"/>
            <a:ext cx="7880350" cy="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46086" name="Rectangle 8"/>
          <p:cNvSpPr>
            <a:spLocks noChangeArrowheads="1"/>
          </p:cNvSpPr>
          <p:nvPr/>
        </p:nvSpPr>
        <p:spPr bwMode="auto">
          <a:xfrm>
            <a:off x="2301875" y="5810250"/>
            <a:ext cx="4699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x</a:t>
            </a:r>
            <a:endParaRPr lang="en-US" sz="4000"/>
          </a:p>
        </p:txBody>
      </p:sp>
      <p:sp>
        <p:nvSpPr>
          <p:cNvPr id="46087" name="Rectangle 9"/>
          <p:cNvSpPr>
            <a:spLocks noChangeArrowheads="1"/>
          </p:cNvSpPr>
          <p:nvPr/>
        </p:nvSpPr>
        <p:spPr bwMode="auto">
          <a:xfrm>
            <a:off x="2295525" y="5067300"/>
            <a:ext cx="4762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5</a:t>
            </a:r>
            <a:endParaRPr lang="en-US" sz="4000"/>
          </a:p>
        </p:txBody>
      </p:sp>
      <p:pic>
        <p:nvPicPr>
          <p:cNvPr id="46088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4613" y="4827588"/>
            <a:ext cx="2070100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089" name="Rectangle 11"/>
          <p:cNvSpPr>
            <a:spLocks noChangeArrowheads="1"/>
          </p:cNvSpPr>
          <p:nvPr/>
        </p:nvSpPr>
        <p:spPr bwMode="auto">
          <a:xfrm>
            <a:off x="4503738" y="5761038"/>
            <a:ext cx="45878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y</a:t>
            </a:r>
            <a:endParaRPr lang="en-US" sz="4000"/>
          </a:p>
        </p:txBody>
      </p:sp>
      <p:sp>
        <p:nvSpPr>
          <p:cNvPr id="46090" name="Rectangle 12"/>
          <p:cNvSpPr>
            <a:spLocks noChangeArrowheads="1"/>
          </p:cNvSpPr>
          <p:nvPr/>
        </p:nvSpPr>
        <p:spPr bwMode="auto">
          <a:xfrm>
            <a:off x="4497388" y="5018088"/>
            <a:ext cx="4762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5</a:t>
            </a:r>
            <a:endParaRPr lang="en-US" sz="4000"/>
          </a:p>
        </p:txBody>
      </p:sp>
      <p:sp>
        <p:nvSpPr>
          <p:cNvPr id="14" name="TextBox 13"/>
          <p:cNvSpPr txBox="1"/>
          <p:nvPr/>
        </p:nvSpPr>
        <p:spPr>
          <a:xfrm>
            <a:off x="5556250" y="5049838"/>
            <a:ext cx="3260725" cy="10160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3000" dirty="0">
                <a:solidFill>
                  <a:schemeClr val="accent4"/>
                </a:solidFill>
                <a:latin typeface="Chalkboard"/>
                <a:cs typeface="Chalkboard"/>
              </a:rPr>
              <a:t>We both have value 5!</a:t>
            </a:r>
          </a:p>
        </p:txBody>
      </p:sp>
      <p:sp>
        <p:nvSpPr>
          <p:cNvPr id="1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>
                <a:latin typeface="Calibri"/>
                <a:cs typeface="Calibri"/>
              </a:rPr>
              <a:t>And met y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0387133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TextBox 3"/>
          <p:cNvSpPr txBox="1">
            <a:spLocks noChangeArrowheads="1"/>
          </p:cNvSpPr>
          <p:nvPr/>
        </p:nvSpPr>
        <p:spPr bwMode="auto">
          <a:xfrm>
            <a:off x="1270000" y="1270000"/>
            <a:ext cx="4867275" cy="3170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4000" b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x = 5;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if(lookingForLove()) {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   </a:t>
            </a:r>
            <a:r>
              <a:rPr lang="en-US" sz="4000" b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y = 5;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}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println(x + y);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901700" y="2439988"/>
            <a:ext cx="7353300" cy="79216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47108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750" y="4876800"/>
            <a:ext cx="207010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7109" name="Straight Connector 6"/>
          <p:cNvCxnSpPr>
            <a:cxnSpLocks noChangeShapeType="1"/>
          </p:cNvCxnSpPr>
          <p:nvPr/>
        </p:nvCxnSpPr>
        <p:spPr bwMode="auto">
          <a:xfrm>
            <a:off x="808038" y="4776788"/>
            <a:ext cx="7880350" cy="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47110" name="Rectangle 8"/>
          <p:cNvSpPr>
            <a:spLocks noChangeArrowheads="1"/>
          </p:cNvSpPr>
          <p:nvPr/>
        </p:nvSpPr>
        <p:spPr bwMode="auto">
          <a:xfrm>
            <a:off x="2301875" y="5810250"/>
            <a:ext cx="4699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x</a:t>
            </a:r>
            <a:endParaRPr lang="en-US" sz="4000"/>
          </a:p>
        </p:txBody>
      </p:sp>
      <p:sp>
        <p:nvSpPr>
          <p:cNvPr id="47111" name="Rectangle 9"/>
          <p:cNvSpPr>
            <a:spLocks noChangeArrowheads="1"/>
          </p:cNvSpPr>
          <p:nvPr/>
        </p:nvSpPr>
        <p:spPr bwMode="auto">
          <a:xfrm>
            <a:off x="2295525" y="5067300"/>
            <a:ext cx="4762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5</a:t>
            </a:r>
            <a:endParaRPr lang="en-US" sz="4000"/>
          </a:p>
        </p:txBody>
      </p:sp>
      <p:pic>
        <p:nvPicPr>
          <p:cNvPr id="47112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4613" y="4827588"/>
            <a:ext cx="2070100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113" name="Rectangle 11"/>
          <p:cNvSpPr>
            <a:spLocks noChangeArrowheads="1"/>
          </p:cNvSpPr>
          <p:nvPr/>
        </p:nvSpPr>
        <p:spPr bwMode="auto">
          <a:xfrm>
            <a:off x="4503738" y="5761038"/>
            <a:ext cx="45878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y</a:t>
            </a:r>
            <a:endParaRPr lang="en-US" sz="4000"/>
          </a:p>
        </p:txBody>
      </p:sp>
      <p:sp>
        <p:nvSpPr>
          <p:cNvPr id="47114" name="Rectangle 12"/>
          <p:cNvSpPr>
            <a:spLocks noChangeArrowheads="1"/>
          </p:cNvSpPr>
          <p:nvPr/>
        </p:nvSpPr>
        <p:spPr bwMode="auto">
          <a:xfrm>
            <a:off x="4497388" y="5018088"/>
            <a:ext cx="4762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5</a:t>
            </a:r>
            <a:endParaRPr lang="en-US" sz="4000"/>
          </a:p>
        </p:txBody>
      </p:sp>
      <p:sp>
        <p:nvSpPr>
          <p:cNvPr id="14" name="TextBox 13"/>
          <p:cNvSpPr txBox="1"/>
          <p:nvPr/>
        </p:nvSpPr>
        <p:spPr>
          <a:xfrm>
            <a:off x="5556250" y="5049838"/>
            <a:ext cx="3260725" cy="10160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3000" dirty="0">
                <a:solidFill>
                  <a:schemeClr val="accent4"/>
                </a:solidFill>
                <a:latin typeface="Chalkboard"/>
                <a:cs typeface="Chalkboard"/>
              </a:rPr>
              <a:t>Maybe one day we can…</a:t>
            </a:r>
          </a:p>
        </p:txBody>
      </p:sp>
      <p:sp>
        <p:nvSpPr>
          <p:cNvPr id="1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>
                <a:latin typeface="Calibri"/>
                <a:cs typeface="Calibri"/>
              </a:rPr>
              <a:t>And met y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6268094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TextBox 3"/>
          <p:cNvSpPr txBox="1">
            <a:spLocks noChangeArrowheads="1"/>
          </p:cNvSpPr>
          <p:nvPr/>
        </p:nvSpPr>
        <p:spPr bwMode="auto">
          <a:xfrm>
            <a:off x="1270000" y="1270000"/>
            <a:ext cx="4867275" cy="3170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4000" b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x = 5;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if(lookingForLove()) {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   </a:t>
            </a:r>
            <a:r>
              <a:rPr lang="en-US" sz="4000" b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y = 5;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}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println(x + y);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901700" y="2439988"/>
            <a:ext cx="7353300" cy="79216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4813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750" y="4876800"/>
            <a:ext cx="207010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8133" name="Straight Connector 6"/>
          <p:cNvCxnSpPr>
            <a:cxnSpLocks noChangeShapeType="1"/>
          </p:cNvCxnSpPr>
          <p:nvPr/>
        </p:nvCxnSpPr>
        <p:spPr bwMode="auto">
          <a:xfrm>
            <a:off x="808038" y="4776788"/>
            <a:ext cx="7880350" cy="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48134" name="Rectangle 8"/>
          <p:cNvSpPr>
            <a:spLocks noChangeArrowheads="1"/>
          </p:cNvSpPr>
          <p:nvPr/>
        </p:nvSpPr>
        <p:spPr bwMode="auto">
          <a:xfrm>
            <a:off x="2301875" y="5810250"/>
            <a:ext cx="4699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x</a:t>
            </a:r>
            <a:endParaRPr lang="en-US" sz="4000"/>
          </a:p>
        </p:txBody>
      </p:sp>
      <p:sp>
        <p:nvSpPr>
          <p:cNvPr id="48135" name="Rectangle 9"/>
          <p:cNvSpPr>
            <a:spLocks noChangeArrowheads="1"/>
          </p:cNvSpPr>
          <p:nvPr/>
        </p:nvSpPr>
        <p:spPr bwMode="auto">
          <a:xfrm>
            <a:off x="2295525" y="5067300"/>
            <a:ext cx="4762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5</a:t>
            </a:r>
            <a:endParaRPr lang="en-US" sz="4000"/>
          </a:p>
        </p:txBody>
      </p:sp>
      <p:pic>
        <p:nvPicPr>
          <p:cNvPr id="48136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4613" y="4827588"/>
            <a:ext cx="2070100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137" name="Rectangle 11"/>
          <p:cNvSpPr>
            <a:spLocks noChangeArrowheads="1"/>
          </p:cNvSpPr>
          <p:nvPr/>
        </p:nvSpPr>
        <p:spPr bwMode="auto">
          <a:xfrm>
            <a:off x="4503738" y="5761038"/>
            <a:ext cx="45878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y</a:t>
            </a:r>
            <a:endParaRPr lang="en-US" sz="4000"/>
          </a:p>
        </p:txBody>
      </p:sp>
      <p:sp>
        <p:nvSpPr>
          <p:cNvPr id="48138" name="Rectangle 12"/>
          <p:cNvSpPr>
            <a:spLocks noChangeArrowheads="1"/>
          </p:cNvSpPr>
          <p:nvPr/>
        </p:nvSpPr>
        <p:spPr bwMode="auto">
          <a:xfrm>
            <a:off x="4497388" y="5018088"/>
            <a:ext cx="4762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5</a:t>
            </a:r>
            <a:endParaRPr lang="en-US" sz="4000"/>
          </a:p>
        </p:txBody>
      </p:sp>
      <p:sp>
        <p:nvSpPr>
          <p:cNvPr id="14" name="TextBox 13"/>
          <p:cNvSpPr txBox="1"/>
          <p:nvPr/>
        </p:nvSpPr>
        <p:spPr>
          <a:xfrm>
            <a:off x="5556250" y="5049838"/>
            <a:ext cx="3260725" cy="5540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3000" dirty="0" err="1">
                <a:solidFill>
                  <a:schemeClr val="accent4"/>
                </a:solidFill>
                <a:latin typeface="Chalkboard"/>
                <a:cs typeface="Chalkboard"/>
              </a:rPr>
              <a:t>println</a:t>
            </a:r>
            <a:r>
              <a:rPr lang="en-US" sz="3000" dirty="0">
                <a:solidFill>
                  <a:schemeClr val="accent4"/>
                </a:solidFill>
                <a:latin typeface="Chalkboard"/>
                <a:cs typeface="Chalkboard"/>
              </a:rPr>
              <a:t> together?</a:t>
            </a:r>
          </a:p>
        </p:txBody>
      </p:sp>
      <p:sp>
        <p:nvSpPr>
          <p:cNvPr id="1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>
                <a:latin typeface="Calibri"/>
                <a:cs typeface="Calibri"/>
              </a:rPr>
              <a:t>And met y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042405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TextBox 3"/>
          <p:cNvSpPr txBox="1">
            <a:spLocks noChangeArrowheads="1"/>
          </p:cNvSpPr>
          <p:nvPr/>
        </p:nvSpPr>
        <p:spPr bwMode="auto">
          <a:xfrm>
            <a:off x="1270000" y="1270000"/>
            <a:ext cx="4867275" cy="3170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4000" b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x = 5;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if(lookingForLove()) {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   </a:t>
            </a:r>
            <a:r>
              <a:rPr lang="en-US" sz="4000" b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y = 5;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}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println(x + y);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901700" y="2439988"/>
            <a:ext cx="7353300" cy="79216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49156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750" y="4876800"/>
            <a:ext cx="207010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9157" name="Straight Connector 6"/>
          <p:cNvCxnSpPr>
            <a:cxnSpLocks noChangeShapeType="1"/>
          </p:cNvCxnSpPr>
          <p:nvPr/>
        </p:nvCxnSpPr>
        <p:spPr bwMode="auto">
          <a:xfrm>
            <a:off x="808038" y="4776788"/>
            <a:ext cx="7880350" cy="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49158" name="Rectangle 8"/>
          <p:cNvSpPr>
            <a:spLocks noChangeArrowheads="1"/>
          </p:cNvSpPr>
          <p:nvPr/>
        </p:nvSpPr>
        <p:spPr bwMode="auto">
          <a:xfrm>
            <a:off x="2301875" y="5810250"/>
            <a:ext cx="4699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x</a:t>
            </a:r>
            <a:endParaRPr lang="en-US" sz="4000"/>
          </a:p>
        </p:txBody>
      </p:sp>
      <p:sp>
        <p:nvSpPr>
          <p:cNvPr id="49159" name="Rectangle 9"/>
          <p:cNvSpPr>
            <a:spLocks noChangeArrowheads="1"/>
          </p:cNvSpPr>
          <p:nvPr/>
        </p:nvSpPr>
        <p:spPr bwMode="auto">
          <a:xfrm>
            <a:off x="2295525" y="5067300"/>
            <a:ext cx="4762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5</a:t>
            </a:r>
            <a:endParaRPr lang="en-US" sz="4000"/>
          </a:p>
        </p:txBody>
      </p:sp>
      <p:pic>
        <p:nvPicPr>
          <p:cNvPr id="49160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4613" y="4827588"/>
            <a:ext cx="2070100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161" name="Rectangle 11"/>
          <p:cNvSpPr>
            <a:spLocks noChangeArrowheads="1"/>
          </p:cNvSpPr>
          <p:nvPr/>
        </p:nvSpPr>
        <p:spPr bwMode="auto">
          <a:xfrm>
            <a:off x="4503738" y="5761038"/>
            <a:ext cx="45878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y</a:t>
            </a:r>
            <a:endParaRPr lang="en-US" sz="4000"/>
          </a:p>
        </p:txBody>
      </p:sp>
      <p:sp>
        <p:nvSpPr>
          <p:cNvPr id="49162" name="Rectangle 12"/>
          <p:cNvSpPr>
            <a:spLocks noChangeArrowheads="1"/>
          </p:cNvSpPr>
          <p:nvPr/>
        </p:nvSpPr>
        <p:spPr bwMode="auto">
          <a:xfrm>
            <a:off x="4497388" y="5018088"/>
            <a:ext cx="4762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5</a:t>
            </a:r>
            <a:endParaRPr lang="en-US" sz="4000"/>
          </a:p>
        </p:txBody>
      </p:sp>
      <p:sp>
        <p:nvSpPr>
          <p:cNvPr id="12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>
                <a:latin typeface="Calibri"/>
                <a:cs typeface="Calibri"/>
              </a:rPr>
              <a:t>They got along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9036918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50178" name="TextBox 1"/>
          <p:cNvSpPr txBox="1">
            <a:spLocks noChangeArrowheads="1"/>
          </p:cNvSpPr>
          <p:nvPr/>
        </p:nvSpPr>
        <p:spPr bwMode="auto">
          <a:xfrm>
            <a:off x="-152400" y="2733675"/>
            <a:ext cx="96774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600">
                <a:solidFill>
                  <a:schemeClr val="bg1"/>
                </a:solidFill>
              </a:rPr>
              <a:t>It was a beautiful match…</a:t>
            </a:r>
          </a:p>
        </p:txBody>
      </p:sp>
    </p:spTree>
    <p:extLst>
      <p:ext uri="{BB962C8B-B14F-4D97-AF65-F5344CB8AC3E}">
        <p14:creationId xmlns:p14="http://schemas.microsoft.com/office/powerpoint/2010/main" val="116532928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52226" name="TextBox 1"/>
          <p:cNvSpPr txBox="1">
            <a:spLocks noChangeArrowheads="1"/>
          </p:cNvSpPr>
          <p:nvPr/>
        </p:nvSpPr>
        <p:spPr bwMode="auto">
          <a:xfrm>
            <a:off x="-152400" y="2733675"/>
            <a:ext cx="96774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600">
                <a:solidFill>
                  <a:schemeClr val="bg1"/>
                </a:solidFill>
              </a:rPr>
              <a:t>But then tragedy struck.</a:t>
            </a:r>
          </a:p>
        </p:txBody>
      </p:sp>
    </p:spTree>
    <p:extLst>
      <p:ext uri="{BB962C8B-B14F-4D97-AF65-F5344CB8AC3E}">
        <p14:creationId xmlns:p14="http://schemas.microsoft.com/office/powerpoint/2010/main" val="423217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TextBox 3"/>
          <p:cNvSpPr txBox="1">
            <a:spLocks noChangeArrowheads="1"/>
          </p:cNvSpPr>
          <p:nvPr/>
        </p:nvSpPr>
        <p:spPr bwMode="auto">
          <a:xfrm>
            <a:off x="1270000" y="1270000"/>
            <a:ext cx="4867275" cy="3170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4000" b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x = 5;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if(lookingForLove()) {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   </a:t>
            </a:r>
            <a:r>
              <a:rPr lang="en-US" sz="4000" b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y = 5;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}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println(x + y);</a:t>
            </a:r>
          </a:p>
        </p:txBody>
      </p:sp>
      <p:pic>
        <p:nvPicPr>
          <p:cNvPr id="54275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750" y="4876800"/>
            <a:ext cx="207010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4276" name="Straight Connector 6"/>
          <p:cNvCxnSpPr>
            <a:cxnSpLocks noChangeShapeType="1"/>
          </p:cNvCxnSpPr>
          <p:nvPr/>
        </p:nvCxnSpPr>
        <p:spPr bwMode="auto">
          <a:xfrm>
            <a:off x="808038" y="4776788"/>
            <a:ext cx="7880350" cy="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54277" name="Rectangle 8"/>
          <p:cNvSpPr>
            <a:spLocks noChangeArrowheads="1"/>
          </p:cNvSpPr>
          <p:nvPr/>
        </p:nvSpPr>
        <p:spPr bwMode="auto">
          <a:xfrm>
            <a:off x="2301875" y="5810250"/>
            <a:ext cx="4699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x</a:t>
            </a:r>
            <a:endParaRPr lang="en-US" sz="4000"/>
          </a:p>
        </p:txBody>
      </p:sp>
      <p:sp>
        <p:nvSpPr>
          <p:cNvPr id="54278" name="Rectangle 9"/>
          <p:cNvSpPr>
            <a:spLocks noChangeArrowheads="1"/>
          </p:cNvSpPr>
          <p:nvPr/>
        </p:nvSpPr>
        <p:spPr bwMode="auto">
          <a:xfrm>
            <a:off x="2295525" y="5067300"/>
            <a:ext cx="4762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5</a:t>
            </a:r>
            <a:endParaRPr lang="en-US" sz="4000"/>
          </a:p>
        </p:txBody>
      </p:sp>
      <p:pic>
        <p:nvPicPr>
          <p:cNvPr id="54279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4613" y="4827588"/>
            <a:ext cx="2070100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280" name="Rectangle 11"/>
          <p:cNvSpPr>
            <a:spLocks noChangeArrowheads="1"/>
          </p:cNvSpPr>
          <p:nvPr/>
        </p:nvSpPr>
        <p:spPr bwMode="auto">
          <a:xfrm>
            <a:off x="4503738" y="5761038"/>
            <a:ext cx="45878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y</a:t>
            </a:r>
            <a:endParaRPr lang="en-US" sz="4000"/>
          </a:p>
        </p:txBody>
      </p:sp>
      <p:sp>
        <p:nvSpPr>
          <p:cNvPr id="54281" name="Rectangle 12"/>
          <p:cNvSpPr>
            <a:spLocks noChangeArrowheads="1"/>
          </p:cNvSpPr>
          <p:nvPr/>
        </p:nvSpPr>
        <p:spPr bwMode="auto">
          <a:xfrm>
            <a:off x="4497388" y="5018088"/>
            <a:ext cx="4762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5</a:t>
            </a:r>
            <a:endParaRPr lang="en-US" sz="4000"/>
          </a:p>
        </p:txBody>
      </p:sp>
      <p:sp>
        <p:nvSpPr>
          <p:cNvPr id="14" name="Rounded Rectangle 13"/>
          <p:cNvSpPr/>
          <p:nvPr/>
        </p:nvSpPr>
        <p:spPr>
          <a:xfrm>
            <a:off x="901700" y="2439988"/>
            <a:ext cx="7353300" cy="79216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2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>
                <a:latin typeface="Calibri"/>
                <a:cs typeface="Calibri"/>
              </a:rPr>
              <a:t>Tragedy Struck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5053764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TextBox 3"/>
          <p:cNvSpPr txBox="1">
            <a:spLocks noChangeArrowheads="1"/>
          </p:cNvSpPr>
          <p:nvPr/>
        </p:nvSpPr>
        <p:spPr bwMode="auto">
          <a:xfrm>
            <a:off x="1270000" y="1270000"/>
            <a:ext cx="4867275" cy="3170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4000" b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x = 5;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if(lookingForLove()) {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   </a:t>
            </a:r>
            <a:r>
              <a:rPr lang="en-US" sz="4000" b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y = 5;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}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println(x + y);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1139825" y="3117850"/>
            <a:ext cx="677863" cy="79216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55300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750" y="4876800"/>
            <a:ext cx="207010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5301" name="Straight Connector 6"/>
          <p:cNvCxnSpPr>
            <a:cxnSpLocks noChangeShapeType="1"/>
          </p:cNvCxnSpPr>
          <p:nvPr/>
        </p:nvCxnSpPr>
        <p:spPr bwMode="auto">
          <a:xfrm>
            <a:off x="808038" y="4776788"/>
            <a:ext cx="7880350" cy="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55302" name="Rectangle 8"/>
          <p:cNvSpPr>
            <a:spLocks noChangeArrowheads="1"/>
          </p:cNvSpPr>
          <p:nvPr/>
        </p:nvSpPr>
        <p:spPr bwMode="auto">
          <a:xfrm>
            <a:off x="2301875" y="5810250"/>
            <a:ext cx="4699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x</a:t>
            </a:r>
            <a:endParaRPr lang="en-US" sz="4000"/>
          </a:p>
        </p:txBody>
      </p:sp>
      <p:sp>
        <p:nvSpPr>
          <p:cNvPr id="55303" name="Rectangle 9"/>
          <p:cNvSpPr>
            <a:spLocks noChangeArrowheads="1"/>
          </p:cNvSpPr>
          <p:nvPr/>
        </p:nvSpPr>
        <p:spPr bwMode="auto">
          <a:xfrm>
            <a:off x="2295525" y="5067300"/>
            <a:ext cx="4762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5</a:t>
            </a:r>
            <a:endParaRPr lang="en-US" sz="4000"/>
          </a:p>
        </p:txBody>
      </p:sp>
      <p:pic>
        <p:nvPicPr>
          <p:cNvPr id="55304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4613" y="4827588"/>
            <a:ext cx="2070100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5305" name="Rectangle 11"/>
          <p:cNvSpPr>
            <a:spLocks noChangeArrowheads="1"/>
          </p:cNvSpPr>
          <p:nvPr/>
        </p:nvSpPr>
        <p:spPr bwMode="auto">
          <a:xfrm>
            <a:off x="4503738" y="5761038"/>
            <a:ext cx="45878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y</a:t>
            </a:r>
            <a:endParaRPr lang="en-US" sz="4000"/>
          </a:p>
        </p:txBody>
      </p:sp>
      <p:sp>
        <p:nvSpPr>
          <p:cNvPr id="55306" name="Rectangle 12"/>
          <p:cNvSpPr>
            <a:spLocks noChangeArrowheads="1"/>
          </p:cNvSpPr>
          <p:nvPr/>
        </p:nvSpPr>
        <p:spPr bwMode="auto">
          <a:xfrm>
            <a:off x="4497388" y="5018088"/>
            <a:ext cx="4762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5</a:t>
            </a:r>
            <a:endParaRPr lang="en-US" sz="4000"/>
          </a:p>
        </p:txBody>
      </p:sp>
      <p:sp>
        <p:nvSpPr>
          <p:cNvPr id="12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>
                <a:latin typeface="Calibri"/>
                <a:cs typeface="Calibri"/>
              </a:rPr>
              <a:t>Tragedy Struck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5187238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TextBox 3"/>
          <p:cNvSpPr txBox="1">
            <a:spLocks noChangeArrowheads="1"/>
          </p:cNvSpPr>
          <p:nvPr/>
        </p:nvSpPr>
        <p:spPr bwMode="auto">
          <a:xfrm>
            <a:off x="1270000" y="1270000"/>
            <a:ext cx="4867275" cy="3170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4000" b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x = 5;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if(lookingForLove()) {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   </a:t>
            </a:r>
            <a:r>
              <a:rPr lang="en-US" sz="4000" b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y = 5;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}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println(x + y);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1139825" y="3117850"/>
            <a:ext cx="677863" cy="79216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56324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750" y="4876800"/>
            <a:ext cx="207010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6325" name="Straight Connector 6"/>
          <p:cNvCxnSpPr>
            <a:cxnSpLocks noChangeShapeType="1"/>
          </p:cNvCxnSpPr>
          <p:nvPr/>
        </p:nvCxnSpPr>
        <p:spPr bwMode="auto">
          <a:xfrm>
            <a:off x="808038" y="4776788"/>
            <a:ext cx="7880350" cy="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56326" name="Rectangle 8"/>
          <p:cNvSpPr>
            <a:spLocks noChangeArrowheads="1"/>
          </p:cNvSpPr>
          <p:nvPr/>
        </p:nvSpPr>
        <p:spPr bwMode="auto">
          <a:xfrm>
            <a:off x="2301875" y="5810250"/>
            <a:ext cx="4699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x</a:t>
            </a:r>
            <a:endParaRPr lang="en-US" sz="4000"/>
          </a:p>
        </p:txBody>
      </p:sp>
      <p:sp>
        <p:nvSpPr>
          <p:cNvPr id="56327" name="Rectangle 9"/>
          <p:cNvSpPr>
            <a:spLocks noChangeArrowheads="1"/>
          </p:cNvSpPr>
          <p:nvPr/>
        </p:nvSpPr>
        <p:spPr bwMode="auto">
          <a:xfrm>
            <a:off x="2295525" y="5067300"/>
            <a:ext cx="4762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5</a:t>
            </a:r>
            <a:endParaRPr lang="en-US" sz="4000"/>
          </a:p>
        </p:txBody>
      </p:sp>
      <p:pic>
        <p:nvPicPr>
          <p:cNvPr id="56328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2200" y="4776788"/>
            <a:ext cx="1498600" cy="174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>
                <a:latin typeface="Calibri"/>
                <a:cs typeface="Calibri"/>
              </a:rPr>
              <a:t>Tragedy Struck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1348819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261643" y="0"/>
            <a:ext cx="9677400" cy="6858000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57346" name="TextBox 1"/>
          <p:cNvSpPr txBox="1">
            <a:spLocks noChangeArrowheads="1"/>
          </p:cNvSpPr>
          <p:nvPr/>
        </p:nvSpPr>
        <p:spPr bwMode="auto">
          <a:xfrm>
            <a:off x="-152400" y="2733675"/>
            <a:ext cx="96774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600">
                <a:solidFill>
                  <a:schemeClr val="bg1"/>
                </a:solidFill>
              </a:rPr>
              <a:t>Noooooooooooooooo!</a:t>
            </a:r>
          </a:p>
        </p:txBody>
      </p:sp>
    </p:spTree>
    <p:extLst>
      <p:ext uri="{BB962C8B-B14F-4D97-AF65-F5344CB8AC3E}">
        <p14:creationId xmlns:p14="http://schemas.microsoft.com/office/powerpoint/2010/main" val="2522442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/>
          <p:cNvSpPr/>
          <p:nvPr/>
        </p:nvSpPr>
        <p:spPr>
          <a:xfrm>
            <a:off x="601884" y="902827"/>
            <a:ext cx="8090704" cy="3252485"/>
          </a:xfrm>
          <a:prstGeom prst="roundRect">
            <a:avLst>
              <a:gd name="adj" fmla="val 5341"/>
            </a:avLst>
          </a:prstGeom>
          <a:solidFill>
            <a:srgbClr val="FFF8EA"/>
          </a:solidFill>
          <a:ln w="12700">
            <a:solidFill>
              <a:schemeClr val="accent6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>
            <a:off x="2736089" y="4572001"/>
            <a:ext cx="3290953" cy="1811186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Choose a Door</a:t>
            </a:r>
          </a:p>
        </p:txBody>
      </p:sp>
      <p:sp>
        <p:nvSpPr>
          <p:cNvPr id="6" name="Rectangle 5"/>
          <p:cNvSpPr/>
          <p:nvPr/>
        </p:nvSpPr>
        <p:spPr>
          <a:xfrm>
            <a:off x="916868" y="963795"/>
            <a:ext cx="10104999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err="1">
                <a:solidFill>
                  <a:srgbClr val="7030A0"/>
                </a:solidFill>
                <a:latin typeface="Courier"/>
                <a:cs typeface="Courier"/>
              </a:rPr>
              <a:t>int</a:t>
            </a:r>
            <a:r>
              <a:rPr lang="en-US" sz="2400" dirty="0">
                <a:solidFill>
                  <a:srgbClr val="7030A0"/>
                </a:solidFill>
                <a:latin typeface="Courier"/>
                <a:cs typeface="Courier"/>
              </a:rPr>
              <a:t> </a:t>
            </a:r>
            <a:r>
              <a:rPr lang="en-US" sz="2400" dirty="0">
                <a:latin typeface="Courier"/>
                <a:cs typeface="Courier"/>
              </a:rPr>
              <a:t>door = </a:t>
            </a:r>
            <a:r>
              <a:rPr lang="en-US" sz="2400" dirty="0" err="1">
                <a:latin typeface="Courier"/>
                <a:cs typeface="Courier"/>
              </a:rPr>
              <a:t>readInt</a:t>
            </a:r>
            <a:r>
              <a:rPr lang="en-US" sz="2400" dirty="0">
                <a:latin typeface="Courier"/>
                <a:cs typeface="Courier"/>
              </a:rPr>
              <a:t>(</a:t>
            </a:r>
            <a:r>
              <a:rPr lang="en-US" sz="2400" dirty="0">
                <a:solidFill>
                  <a:srgbClr val="0027FF"/>
                </a:solidFill>
                <a:latin typeface="Courier"/>
                <a:cs typeface="Courier"/>
              </a:rPr>
              <a:t>"Door: "</a:t>
            </a:r>
            <a:r>
              <a:rPr lang="en-US" sz="2400" dirty="0">
                <a:latin typeface="Courier"/>
                <a:cs typeface="Courier"/>
              </a:rPr>
              <a:t>);</a:t>
            </a:r>
          </a:p>
          <a:p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Courier"/>
                <a:cs typeface="Courier"/>
              </a:rPr>
              <a:t>// while the input is invalid</a:t>
            </a:r>
          </a:p>
          <a:p>
            <a:r>
              <a:rPr lang="en-US" sz="2400" b="1" dirty="0">
                <a:solidFill>
                  <a:srgbClr val="7030A0"/>
                </a:solidFill>
                <a:latin typeface="Courier"/>
                <a:cs typeface="Courier"/>
              </a:rPr>
              <a:t>while</a:t>
            </a:r>
            <a:r>
              <a:rPr lang="en-US" sz="2400" dirty="0">
                <a:latin typeface="Courier"/>
                <a:cs typeface="Courier"/>
              </a:rPr>
              <a:t>(door &lt; 1 || door &gt; 3) {</a:t>
            </a:r>
          </a:p>
          <a:p>
            <a:r>
              <a:rPr lang="en-US" sz="2400" dirty="0">
                <a:latin typeface="Courier"/>
                <a:cs typeface="Courier"/>
              </a:rPr>
              <a:t>	</a:t>
            </a:r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Courier"/>
                <a:cs typeface="Courier"/>
              </a:rPr>
              <a:t>// tell the user the input was invalid</a:t>
            </a:r>
          </a:p>
          <a:p>
            <a:r>
              <a:rPr lang="en-US" sz="2400" dirty="0">
                <a:latin typeface="Courier"/>
                <a:cs typeface="Courier"/>
              </a:rPr>
              <a:t>	</a:t>
            </a:r>
            <a:r>
              <a:rPr lang="en-US" sz="2400" dirty="0" err="1">
                <a:latin typeface="Courier"/>
                <a:cs typeface="Courier"/>
              </a:rPr>
              <a:t>println</a:t>
            </a:r>
            <a:r>
              <a:rPr lang="en-US" sz="2400" dirty="0">
                <a:latin typeface="Courier"/>
                <a:cs typeface="Courier"/>
              </a:rPr>
              <a:t>(</a:t>
            </a:r>
            <a:r>
              <a:rPr lang="en-US" sz="2400" dirty="0">
                <a:solidFill>
                  <a:srgbClr val="0027FF"/>
                </a:solidFill>
                <a:latin typeface="Courier"/>
                <a:cs typeface="Courier"/>
              </a:rPr>
              <a:t>"Invalid door!"</a:t>
            </a:r>
            <a:r>
              <a:rPr lang="en-US" sz="2400" dirty="0">
                <a:latin typeface="Courier"/>
                <a:cs typeface="Courier"/>
              </a:rPr>
              <a:t>);</a:t>
            </a:r>
          </a:p>
          <a:p>
            <a:r>
              <a:rPr lang="en-US" sz="2400" dirty="0">
                <a:latin typeface="Courier"/>
                <a:cs typeface="Courier"/>
              </a:rPr>
              <a:t>	</a:t>
            </a:r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Courier"/>
                <a:cs typeface="Courier"/>
              </a:rPr>
              <a:t>// ask for a new input</a:t>
            </a:r>
          </a:p>
          <a:p>
            <a:r>
              <a:rPr lang="en-US" sz="2400" dirty="0">
                <a:latin typeface="Courier"/>
                <a:cs typeface="Courier"/>
              </a:rPr>
              <a:t>	door = </a:t>
            </a:r>
            <a:r>
              <a:rPr lang="en-US" sz="2400" dirty="0" err="1">
                <a:latin typeface="Courier"/>
                <a:cs typeface="Courier"/>
              </a:rPr>
              <a:t>readInt</a:t>
            </a:r>
            <a:r>
              <a:rPr lang="en-US" sz="2400" dirty="0">
                <a:latin typeface="Courier"/>
                <a:cs typeface="Courier"/>
              </a:rPr>
              <a:t>("Door: ");</a:t>
            </a:r>
          </a:p>
          <a:p>
            <a:r>
              <a:rPr lang="en-US" sz="2400" dirty="0">
                <a:latin typeface="Courier"/>
                <a:cs typeface="Courier"/>
              </a:rPr>
              <a:t>}</a:t>
            </a:r>
          </a:p>
        </p:txBody>
      </p:sp>
      <p:sp>
        <p:nvSpPr>
          <p:cNvPr id="7" name="Rectangle 6"/>
          <p:cNvSpPr/>
          <p:nvPr/>
        </p:nvSpPr>
        <p:spPr>
          <a:xfrm>
            <a:off x="3117229" y="4722942"/>
            <a:ext cx="2771179" cy="14157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300" dirty="0">
                <a:latin typeface="Courier"/>
                <a:cs typeface="Courier"/>
              </a:rPr>
              <a:t>||		or</a:t>
            </a:r>
          </a:p>
          <a:p>
            <a:r>
              <a:rPr lang="en-US" sz="4300" dirty="0">
                <a:latin typeface="Courier"/>
                <a:cs typeface="Courier"/>
              </a:rPr>
              <a:t>&amp;&amp;		and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2034640" y="1723539"/>
            <a:ext cx="1692408" cy="436946"/>
          </a:xfrm>
          <a:prstGeom prst="round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ounded Rectangle 13"/>
          <p:cNvSpPr/>
          <p:nvPr/>
        </p:nvSpPr>
        <p:spPr>
          <a:xfrm>
            <a:off x="4207945" y="1716362"/>
            <a:ext cx="1579397" cy="436946"/>
          </a:xfrm>
          <a:prstGeom prst="round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4632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7" grpId="0"/>
      <p:bldP spid="9" grpId="0" animBg="1"/>
      <p:bldP spid="9" grpId="1" animBg="1"/>
      <p:bldP spid="14" grpId="0" animBg="1"/>
      <p:bldP spid="14" grpId="1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59394" name="TextBox 1"/>
          <p:cNvSpPr txBox="1">
            <a:spLocks noChangeArrowheads="1"/>
          </p:cNvSpPr>
          <p:nvPr/>
        </p:nvSpPr>
        <p:spPr bwMode="auto">
          <a:xfrm>
            <a:off x="-152400" y="2733675"/>
            <a:ext cx="96774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600">
                <a:solidFill>
                  <a:schemeClr val="bg1"/>
                </a:solidFill>
              </a:rPr>
              <a:t>You see…</a:t>
            </a:r>
          </a:p>
        </p:txBody>
      </p:sp>
    </p:spTree>
    <p:extLst>
      <p:ext uri="{BB962C8B-B14F-4D97-AF65-F5344CB8AC3E}">
        <p14:creationId xmlns:p14="http://schemas.microsoft.com/office/powerpoint/2010/main" val="204985541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TextBox 3"/>
          <p:cNvSpPr txBox="1">
            <a:spLocks noChangeArrowheads="1"/>
          </p:cNvSpPr>
          <p:nvPr/>
        </p:nvSpPr>
        <p:spPr bwMode="auto">
          <a:xfrm>
            <a:off x="1270000" y="1270000"/>
            <a:ext cx="4867275" cy="3170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4000" b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x = 5;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if(lookingForLove()) {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   </a:t>
            </a:r>
            <a:r>
              <a:rPr lang="en-US" sz="4000" b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y = 5;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}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println(x + y);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1139825" y="3117850"/>
            <a:ext cx="677863" cy="79216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61444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750" y="4876800"/>
            <a:ext cx="207010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1445" name="Straight Connector 6"/>
          <p:cNvCxnSpPr>
            <a:cxnSpLocks noChangeShapeType="1"/>
          </p:cNvCxnSpPr>
          <p:nvPr/>
        </p:nvCxnSpPr>
        <p:spPr bwMode="auto">
          <a:xfrm>
            <a:off x="808038" y="4776788"/>
            <a:ext cx="7880350" cy="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61446" name="Rectangle 8"/>
          <p:cNvSpPr>
            <a:spLocks noChangeArrowheads="1"/>
          </p:cNvSpPr>
          <p:nvPr/>
        </p:nvSpPr>
        <p:spPr bwMode="auto">
          <a:xfrm>
            <a:off x="2301875" y="5810250"/>
            <a:ext cx="4699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x</a:t>
            </a:r>
            <a:endParaRPr lang="en-US" sz="4000"/>
          </a:p>
        </p:txBody>
      </p:sp>
      <p:sp>
        <p:nvSpPr>
          <p:cNvPr id="61447" name="Rectangle 9"/>
          <p:cNvSpPr>
            <a:spLocks noChangeArrowheads="1"/>
          </p:cNvSpPr>
          <p:nvPr/>
        </p:nvSpPr>
        <p:spPr bwMode="auto">
          <a:xfrm>
            <a:off x="2295525" y="5067300"/>
            <a:ext cx="4762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5</a:t>
            </a:r>
            <a:endParaRPr lang="en-US" sz="4000"/>
          </a:p>
        </p:txBody>
      </p:sp>
      <p:pic>
        <p:nvPicPr>
          <p:cNvPr id="61448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2200" y="4776788"/>
            <a:ext cx="1498600" cy="174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When a program exits a code block</a:t>
            </a:r>
            <a:r>
              <a:rPr lang="mr-IN" sz="4600" dirty="0">
                <a:latin typeface="Calibri"/>
                <a:cs typeface="Calibri"/>
              </a:rPr>
              <a:t>…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4944002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TextBox 3"/>
          <p:cNvSpPr txBox="1">
            <a:spLocks noChangeArrowheads="1"/>
          </p:cNvSpPr>
          <p:nvPr/>
        </p:nvSpPr>
        <p:spPr bwMode="auto">
          <a:xfrm>
            <a:off x="1270000" y="1270000"/>
            <a:ext cx="4867275" cy="3170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4000" b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x = 5;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if(lookingForLove()) {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   </a:t>
            </a:r>
            <a:r>
              <a:rPr lang="en-US" sz="4000" b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y = 5;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}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println(x + y);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1139825" y="3117850"/>
            <a:ext cx="677863" cy="79216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62468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750" y="4876800"/>
            <a:ext cx="207010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2469" name="Straight Connector 6"/>
          <p:cNvCxnSpPr>
            <a:cxnSpLocks noChangeShapeType="1"/>
          </p:cNvCxnSpPr>
          <p:nvPr/>
        </p:nvCxnSpPr>
        <p:spPr bwMode="auto">
          <a:xfrm>
            <a:off x="808038" y="4776788"/>
            <a:ext cx="7880350" cy="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62470" name="Rectangle 8"/>
          <p:cNvSpPr>
            <a:spLocks noChangeArrowheads="1"/>
          </p:cNvSpPr>
          <p:nvPr/>
        </p:nvSpPr>
        <p:spPr bwMode="auto">
          <a:xfrm>
            <a:off x="2301875" y="5810250"/>
            <a:ext cx="4699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x</a:t>
            </a:r>
            <a:endParaRPr lang="en-US" sz="4000"/>
          </a:p>
        </p:txBody>
      </p:sp>
      <p:sp>
        <p:nvSpPr>
          <p:cNvPr id="62471" name="Rectangle 9"/>
          <p:cNvSpPr>
            <a:spLocks noChangeArrowheads="1"/>
          </p:cNvSpPr>
          <p:nvPr/>
        </p:nvSpPr>
        <p:spPr bwMode="auto">
          <a:xfrm>
            <a:off x="2295525" y="5067300"/>
            <a:ext cx="4762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5</a:t>
            </a:r>
            <a:endParaRPr lang="en-US" sz="4000"/>
          </a:p>
        </p:txBody>
      </p:sp>
      <p:pic>
        <p:nvPicPr>
          <p:cNvPr id="6247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2200" y="4776788"/>
            <a:ext cx="1498600" cy="174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dirty="0">
                <a:latin typeface="Calibri"/>
                <a:cs typeface="Calibri"/>
              </a:rPr>
              <a:t>All variables declared inside that block..</a:t>
            </a:r>
          </a:p>
        </p:txBody>
      </p:sp>
    </p:spTree>
    <p:extLst>
      <p:ext uri="{BB962C8B-B14F-4D97-AF65-F5344CB8AC3E}">
        <p14:creationId xmlns:p14="http://schemas.microsoft.com/office/powerpoint/2010/main" val="8051470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TextBox 3"/>
          <p:cNvSpPr txBox="1">
            <a:spLocks noChangeArrowheads="1"/>
          </p:cNvSpPr>
          <p:nvPr/>
        </p:nvSpPr>
        <p:spPr bwMode="auto">
          <a:xfrm>
            <a:off x="1270000" y="1270000"/>
            <a:ext cx="4867275" cy="3170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4000" b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x = 5;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if(lookingForLove()) {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   </a:t>
            </a:r>
            <a:r>
              <a:rPr lang="en-US" sz="4000" b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y = 5;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}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println(x + y);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1139825" y="3117850"/>
            <a:ext cx="677863" cy="79216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6349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750" y="4876800"/>
            <a:ext cx="207010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3493" name="Straight Connector 6"/>
          <p:cNvCxnSpPr>
            <a:cxnSpLocks noChangeShapeType="1"/>
          </p:cNvCxnSpPr>
          <p:nvPr/>
        </p:nvCxnSpPr>
        <p:spPr bwMode="auto">
          <a:xfrm>
            <a:off x="808038" y="4776788"/>
            <a:ext cx="7880350" cy="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63494" name="Rectangle 8"/>
          <p:cNvSpPr>
            <a:spLocks noChangeArrowheads="1"/>
          </p:cNvSpPr>
          <p:nvPr/>
        </p:nvSpPr>
        <p:spPr bwMode="auto">
          <a:xfrm>
            <a:off x="2301875" y="5810250"/>
            <a:ext cx="4699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x</a:t>
            </a:r>
            <a:endParaRPr lang="en-US" sz="4000"/>
          </a:p>
        </p:txBody>
      </p:sp>
      <p:sp>
        <p:nvSpPr>
          <p:cNvPr id="63495" name="Rectangle 9"/>
          <p:cNvSpPr>
            <a:spLocks noChangeArrowheads="1"/>
          </p:cNvSpPr>
          <p:nvPr/>
        </p:nvSpPr>
        <p:spPr bwMode="auto">
          <a:xfrm>
            <a:off x="2295525" y="5067300"/>
            <a:ext cx="4762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5</a:t>
            </a:r>
            <a:endParaRPr lang="en-US" sz="4000"/>
          </a:p>
        </p:txBody>
      </p:sp>
      <p:pic>
        <p:nvPicPr>
          <p:cNvPr id="63496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2200" y="4776788"/>
            <a:ext cx="1498600" cy="174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Get deleted from memory!</a:t>
            </a:r>
          </a:p>
        </p:txBody>
      </p:sp>
    </p:spTree>
    <p:extLst>
      <p:ext uri="{BB962C8B-B14F-4D97-AF65-F5344CB8AC3E}">
        <p14:creationId xmlns:p14="http://schemas.microsoft.com/office/powerpoint/2010/main" val="29591571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TextBox 3"/>
          <p:cNvSpPr txBox="1">
            <a:spLocks noChangeArrowheads="1"/>
          </p:cNvSpPr>
          <p:nvPr/>
        </p:nvSpPr>
        <p:spPr bwMode="auto">
          <a:xfrm>
            <a:off x="1270000" y="1270000"/>
            <a:ext cx="4867275" cy="3170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4000" b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x = 5;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if(lookingForLove()) {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   </a:t>
            </a:r>
            <a:r>
              <a:rPr lang="en-US" sz="4000" b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y = 5;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}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println(x + y);</a:t>
            </a:r>
          </a:p>
        </p:txBody>
      </p:sp>
      <p:pic>
        <p:nvPicPr>
          <p:cNvPr id="64515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750" y="4876800"/>
            <a:ext cx="207010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4516" name="Straight Connector 6"/>
          <p:cNvCxnSpPr>
            <a:cxnSpLocks noChangeShapeType="1"/>
          </p:cNvCxnSpPr>
          <p:nvPr/>
        </p:nvCxnSpPr>
        <p:spPr bwMode="auto">
          <a:xfrm>
            <a:off x="808038" y="4776788"/>
            <a:ext cx="7880350" cy="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64517" name="Rectangle 8"/>
          <p:cNvSpPr>
            <a:spLocks noChangeArrowheads="1"/>
          </p:cNvSpPr>
          <p:nvPr/>
        </p:nvSpPr>
        <p:spPr bwMode="auto">
          <a:xfrm>
            <a:off x="2301875" y="5810250"/>
            <a:ext cx="4699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x</a:t>
            </a:r>
            <a:endParaRPr lang="en-US" sz="4000"/>
          </a:p>
        </p:txBody>
      </p:sp>
      <p:sp>
        <p:nvSpPr>
          <p:cNvPr id="64518" name="Rectangle 9"/>
          <p:cNvSpPr>
            <a:spLocks noChangeArrowheads="1"/>
          </p:cNvSpPr>
          <p:nvPr/>
        </p:nvSpPr>
        <p:spPr bwMode="auto">
          <a:xfrm>
            <a:off x="2295525" y="5067300"/>
            <a:ext cx="4762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5</a:t>
            </a:r>
            <a:endParaRPr lang="en-US" sz="4000"/>
          </a:p>
        </p:txBody>
      </p:sp>
      <p:pic>
        <p:nvPicPr>
          <p:cNvPr id="64519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2200" y="4776788"/>
            <a:ext cx="1498600" cy="174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4520" name="Rounded Rectangle 10"/>
          <p:cNvSpPr>
            <a:spLocks noChangeArrowheads="1"/>
          </p:cNvSpPr>
          <p:nvPr/>
        </p:nvSpPr>
        <p:spPr bwMode="auto">
          <a:xfrm>
            <a:off x="1255713" y="1905000"/>
            <a:ext cx="5165725" cy="1976438"/>
          </a:xfrm>
          <a:prstGeom prst="roundRect">
            <a:avLst>
              <a:gd name="adj" fmla="val 16667"/>
            </a:avLst>
          </a:prstGeom>
          <a:solidFill>
            <a:srgbClr val="D4DDF8">
              <a:alpha val="45882"/>
            </a:srgbClr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0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Since y was declared in the if-block</a:t>
            </a:r>
          </a:p>
        </p:txBody>
      </p:sp>
    </p:spTree>
    <p:extLst>
      <p:ext uri="{BB962C8B-B14F-4D97-AF65-F5344CB8AC3E}">
        <p14:creationId xmlns:p14="http://schemas.microsoft.com/office/powerpoint/2010/main" val="203071197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TextBox 3"/>
          <p:cNvSpPr txBox="1">
            <a:spLocks noChangeArrowheads="1"/>
          </p:cNvSpPr>
          <p:nvPr/>
        </p:nvSpPr>
        <p:spPr bwMode="auto">
          <a:xfrm>
            <a:off x="1270000" y="1270000"/>
            <a:ext cx="4867275" cy="3170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4000" b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x = 5;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if(lookingForLove()) {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   </a:t>
            </a:r>
            <a:r>
              <a:rPr lang="en-US" sz="4000" b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y = 5;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}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println(x + y);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1139825" y="3117850"/>
            <a:ext cx="677863" cy="79216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65540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750" y="4876800"/>
            <a:ext cx="207010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5541" name="Straight Connector 6"/>
          <p:cNvCxnSpPr>
            <a:cxnSpLocks noChangeShapeType="1"/>
          </p:cNvCxnSpPr>
          <p:nvPr/>
        </p:nvCxnSpPr>
        <p:spPr bwMode="auto">
          <a:xfrm>
            <a:off x="808038" y="4776788"/>
            <a:ext cx="7880350" cy="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65542" name="Rectangle 8"/>
          <p:cNvSpPr>
            <a:spLocks noChangeArrowheads="1"/>
          </p:cNvSpPr>
          <p:nvPr/>
        </p:nvSpPr>
        <p:spPr bwMode="auto">
          <a:xfrm>
            <a:off x="2301875" y="5810250"/>
            <a:ext cx="4699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x</a:t>
            </a:r>
            <a:endParaRPr lang="en-US" sz="4000"/>
          </a:p>
        </p:txBody>
      </p:sp>
      <p:sp>
        <p:nvSpPr>
          <p:cNvPr id="65543" name="Rectangle 9"/>
          <p:cNvSpPr>
            <a:spLocks noChangeArrowheads="1"/>
          </p:cNvSpPr>
          <p:nvPr/>
        </p:nvSpPr>
        <p:spPr bwMode="auto">
          <a:xfrm>
            <a:off x="2295525" y="5067300"/>
            <a:ext cx="4762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5</a:t>
            </a:r>
            <a:endParaRPr lang="en-US" sz="4000"/>
          </a:p>
        </p:txBody>
      </p:sp>
      <p:pic>
        <p:nvPicPr>
          <p:cNvPr id="65544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2200" y="4776788"/>
            <a:ext cx="1498600" cy="174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It gets deleted from memory here</a:t>
            </a:r>
          </a:p>
        </p:txBody>
      </p:sp>
    </p:spTree>
    <p:extLst>
      <p:ext uri="{BB962C8B-B14F-4D97-AF65-F5344CB8AC3E}">
        <p14:creationId xmlns:p14="http://schemas.microsoft.com/office/powerpoint/2010/main" val="21851163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TextBox 3"/>
          <p:cNvSpPr txBox="1">
            <a:spLocks noChangeArrowheads="1"/>
          </p:cNvSpPr>
          <p:nvPr/>
        </p:nvSpPr>
        <p:spPr bwMode="auto">
          <a:xfrm>
            <a:off x="1270000" y="1270000"/>
            <a:ext cx="4867275" cy="3170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4000" b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x = 5;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if(lookingForLove()) {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   </a:t>
            </a:r>
            <a:r>
              <a:rPr lang="en-US" sz="4000" b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y = 5;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}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println(x + y);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1082675" y="3724275"/>
            <a:ext cx="5483225" cy="79216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66564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750" y="4876800"/>
            <a:ext cx="207010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6565" name="Straight Connector 6"/>
          <p:cNvCxnSpPr>
            <a:cxnSpLocks noChangeShapeType="1"/>
          </p:cNvCxnSpPr>
          <p:nvPr/>
        </p:nvCxnSpPr>
        <p:spPr bwMode="auto">
          <a:xfrm>
            <a:off x="808038" y="4776788"/>
            <a:ext cx="7880350" cy="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66566" name="Rectangle 8"/>
          <p:cNvSpPr>
            <a:spLocks noChangeArrowheads="1"/>
          </p:cNvSpPr>
          <p:nvPr/>
        </p:nvSpPr>
        <p:spPr bwMode="auto">
          <a:xfrm>
            <a:off x="2301875" y="5810250"/>
            <a:ext cx="4699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x</a:t>
            </a:r>
            <a:endParaRPr lang="en-US" sz="4000"/>
          </a:p>
        </p:txBody>
      </p:sp>
      <p:sp>
        <p:nvSpPr>
          <p:cNvPr id="66567" name="Rectangle 9"/>
          <p:cNvSpPr>
            <a:spLocks noChangeArrowheads="1"/>
          </p:cNvSpPr>
          <p:nvPr/>
        </p:nvSpPr>
        <p:spPr bwMode="auto">
          <a:xfrm>
            <a:off x="2295525" y="5067300"/>
            <a:ext cx="4762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5</a:t>
            </a:r>
            <a:endParaRPr lang="en-US" sz="4000"/>
          </a:p>
        </p:txBody>
      </p:sp>
      <p:pic>
        <p:nvPicPr>
          <p:cNvPr id="66568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2200" y="4776788"/>
            <a:ext cx="1498600" cy="174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And doesn’t exist here</a:t>
            </a:r>
          </a:p>
        </p:txBody>
      </p:sp>
    </p:spTree>
    <p:extLst>
      <p:ext uri="{BB962C8B-B14F-4D97-AF65-F5344CB8AC3E}">
        <p14:creationId xmlns:p14="http://schemas.microsoft.com/office/powerpoint/2010/main" val="32797946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TextBox 3"/>
          <p:cNvSpPr txBox="1">
            <a:spLocks noChangeArrowheads="1"/>
          </p:cNvSpPr>
          <p:nvPr/>
        </p:nvSpPr>
        <p:spPr bwMode="auto">
          <a:xfrm>
            <a:off x="1270000" y="1270000"/>
            <a:ext cx="4867275" cy="3170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4000" b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x = 5;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if(lookingForLove()) {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   </a:t>
            </a:r>
            <a:r>
              <a:rPr lang="en-US" sz="4000" b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y = 5;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}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println(x + y);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1082675" y="3724275"/>
            <a:ext cx="5483225" cy="79216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67588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750" y="4876800"/>
            <a:ext cx="207010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7589" name="Straight Connector 6"/>
          <p:cNvCxnSpPr>
            <a:cxnSpLocks noChangeShapeType="1"/>
          </p:cNvCxnSpPr>
          <p:nvPr/>
        </p:nvCxnSpPr>
        <p:spPr bwMode="auto">
          <a:xfrm>
            <a:off x="808038" y="4776788"/>
            <a:ext cx="7880350" cy="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67590" name="Rectangle 8"/>
          <p:cNvSpPr>
            <a:spLocks noChangeArrowheads="1"/>
          </p:cNvSpPr>
          <p:nvPr/>
        </p:nvSpPr>
        <p:spPr bwMode="auto">
          <a:xfrm>
            <a:off x="2301875" y="5810250"/>
            <a:ext cx="4699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x</a:t>
            </a:r>
            <a:endParaRPr lang="en-US" sz="4000"/>
          </a:p>
        </p:txBody>
      </p:sp>
      <p:sp>
        <p:nvSpPr>
          <p:cNvPr id="67591" name="Rectangle 9"/>
          <p:cNvSpPr>
            <a:spLocks noChangeArrowheads="1"/>
          </p:cNvSpPr>
          <p:nvPr/>
        </p:nvSpPr>
        <p:spPr bwMode="auto">
          <a:xfrm>
            <a:off x="2295525" y="5067300"/>
            <a:ext cx="4762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5</a:t>
            </a:r>
            <a:endParaRPr lang="en-US" sz="4000"/>
          </a:p>
        </p:txBody>
      </p:sp>
      <p:pic>
        <p:nvPicPr>
          <p:cNvPr id="6759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2200" y="4776788"/>
            <a:ext cx="1498600" cy="174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ounded Rectangle 7"/>
          <p:cNvSpPr/>
          <p:nvPr/>
        </p:nvSpPr>
        <p:spPr bwMode="auto">
          <a:xfrm>
            <a:off x="2006600" y="1009650"/>
            <a:ext cx="4400550" cy="229552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12700" cap="flat" cmpd="sng" algn="ctr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2400" b="1" dirty="0">
                <a:solidFill>
                  <a:srgbClr val="FF0000"/>
                </a:solidFill>
                <a:latin typeface="Courier"/>
                <a:cs typeface="Courier"/>
              </a:rPr>
              <a:t>Error. Undefined variable y.</a:t>
            </a:r>
          </a:p>
        </p:txBody>
      </p:sp>
      <p:sp>
        <p:nvSpPr>
          <p:cNvPr id="11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>
                <a:latin typeface="Calibri"/>
                <a:cs typeface="Calibri"/>
              </a:rPr>
              <a:t>And doesn’t exist here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0776282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  <a:solidFill>
            <a:schemeClr val="tx1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68610" name="TextBox 1"/>
          <p:cNvSpPr txBox="1">
            <a:spLocks noChangeArrowheads="1"/>
          </p:cNvSpPr>
          <p:nvPr/>
        </p:nvSpPr>
        <p:spPr bwMode="auto">
          <a:xfrm>
            <a:off x="-152400" y="2733675"/>
            <a:ext cx="96774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600">
                <a:solidFill>
                  <a:schemeClr val="bg1"/>
                </a:solidFill>
              </a:rPr>
              <a:t>The End</a:t>
            </a:r>
          </a:p>
        </p:txBody>
      </p:sp>
    </p:spTree>
    <p:extLst>
      <p:ext uri="{BB962C8B-B14F-4D97-AF65-F5344CB8AC3E}">
        <p14:creationId xmlns:p14="http://schemas.microsoft.com/office/powerpoint/2010/main" val="183895006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70658" name="TextBox 1"/>
          <p:cNvSpPr txBox="1">
            <a:spLocks noChangeArrowheads="1"/>
          </p:cNvSpPr>
          <p:nvPr/>
        </p:nvSpPr>
        <p:spPr bwMode="auto">
          <a:xfrm>
            <a:off x="-152400" y="2733675"/>
            <a:ext cx="96774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600">
                <a:solidFill>
                  <a:schemeClr val="bg1"/>
                </a:solidFill>
              </a:rPr>
              <a:t>Sad times </a:t>
            </a:r>
            <a:r>
              <a:rPr lang="en-US" sz="3600">
                <a:solidFill>
                  <a:schemeClr val="bg1"/>
                </a:solidFill>
                <a:sym typeface="Wingdings" charset="0"/>
              </a:rPr>
              <a:t></a:t>
            </a:r>
            <a:endParaRPr lang="en-US" sz="3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81723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/>
          <p:cNvSpPr/>
          <p:nvPr/>
        </p:nvSpPr>
        <p:spPr>
          <a:xfrm>
            <a:off x="682977" y="984834"/>
            <a:ext cx="7569772" cy="4860381"/>
          </a:xfrm>
          <a:prstGeom prst="roundRect">
            <a:avLst>
              <a:gd name="adj" fmla="val 5341"/>
            </a:avLst>
          </a:prstGeom>
          <a:solidFill>
            <a:srgbClr val="FFF8EA"/>
          </a:solidFill>
          <a:ln w="12700">
            <a:solidFill>
              <a:schemeClr val="accent6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406399" y="1127705"/>
            <a:ext cx="6545382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prize = 4;</a:t>
            </a:r>
          </a:p>
          <a:p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if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(door == 1)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prize = 2 + 9 / 10 * 100;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} 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else if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(door == 2)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boolean</a:t>
            </a:r>
            <a:r>
              <a:rPr lang="en-US" sz="24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locked = prize % 2 != 0;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if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(!locked)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	prize += 6;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}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} 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else if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(door == 3)</a:t>
            </a:r>
            <a:r>
              <a:rPr lang="en-US" sz="24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prize++;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The Door Logic</a:t>
            </a:r>
          </a:p>
        </p:txBody>
      </p:sp>
    </p:spTree>
    <p:extLst>
      <p:ext uri="{BB962C8B-B14F-4D97-AF65-F5344CB8AC3E}">
        <p14:creationId xmlns:p14="http://schemas.microsoft.com/office/powerpoint/2010/main" val="16915533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61963" y="1341438"/>
            <a:ext cx="4635500" cy="50180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3200" b="1" dirty="0">
                <a:solidFill>
                  <a:srgbClr val="660066"/>
                </a:solidFill>
                <a:latin typeface="Courier"/>
                <a:cs typeface="Courier"/>
              </a:rPr>
              <a:t>public</a:t>
            </a:r>
            <a:r>
              <a:rPr lang="en-US" sz="32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200" b="1" dirty="0">
                <a:solidFill>
                  <a:srgbClr val="660066"/>
                </a:solidFill>
                <a:latin typeface="Courier"/>
                <a:cs typeface="Courier"/>
              </a:rPr>
              <a:t>void</a:t>
            </a:r>
            <a:r>
              <a:rPr lang="en-US" sz="32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run(){</a:t>
            </a:r>
          </a:p>
          <a:p>
            <a:pPr>
              <a:defRPr/>
            </a:pPr>
            <a:r>
              <a:rPr lang="en-US" sz="3200" dirty="0">
                <a:solidFill>
                  <a:schemeClr val="bg2"/>
                </a:solidFill>
                <a:latin typeface="Courier"/>
                <a:cs typeface="Courier"/>
              </a:rPr>
              <a:t>   </a:t>
            </a:r>
            <a:r>
              <a:rPr lang="en-US" sz="3200" b="1" dirty="0">
                <a:solidFill>
                  <a:srgbClr val="660066"/>
                </a:solidFill>
                <a:latin typeface="Courier"/>
                <a:cs typeface="Courier"/>
              </a:rPr>
              <a:t>double</a:t>
            </a:r>
            <a:r>
              <a:rPr lang="en-US" sz="32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v = 8;</a:t>
            </a:r>
          </a:p>
          <a:p>
            <a:pPr>
              <a:defRPr/>
            </a:pPr>
            <a:r>
              <a:rPr lang="en-US" sz="3200" dirty="0">
                <a:solidFill>
                  <a:schemeClr val="bg2"/>
                </a:solidFill>
                <a:latin typeface="Courier"/>
                <a:cs typeface="Courier"/>
              </a:rPr>
              <a:t>   </a:t>
            </a:r>
            <a:r>
              <a:rPr lang="en-US" sz="3200" b="1" dirty="0">
                <a:solidFill>
                  <a:srgbClr val="660066"/>
                </a:solidFill>
                <a:latin typeface="Courier"/>
                <a:cs typeface="Courier"/>
              </a:rPr>
              <a:t>if</a:t>
            </a: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(</a:t>
            </a:r>
            <a:r>
              <a:rPr lang="en-US" sz="3200" i="1" dirty="0">
                <a:solidFill>
                  <a:srgbClr val="000000"/>
                </a:solidFill>
                <a:latin typeface="+mj-lt"/>
                <a:cs typeface="Courier"/>
              </a:rPr>
              <a:t>condition</a:t>
            </a: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){</a:t>
            </a:r>
          </a:p>
          <a:p>
            <a:pPr>
              <a:defRPr/>
            </a:pPr>
            <a:r>
              <a:rPr lang="en-US" sz="3200" dirty="0">
                <a:solidFill>
                  <a:schemeClr val="bg2"/>
                </a:solidFill>
                <a:latin typeface="Courier"/>
                <a:cs typeface="Courier"/>
              </a:rPr>
              <a:t>      </a:t>
            </a: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v = 4;</a:t>
            </a:r>
          </a:p>
          <a:p>
            <a:pPr>
              <a:defRPr/>
            </a:pP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      </a:t>
            </a:r>
            <a:r>
              <a:rPr lang="en-US" sz="3200" i="1" dirty="0">
                <a:solidFill>
                  <a:srgbClr val="000000"/>
                </a:solidFill>
                <a:latin typeface="+mj-lt"/>
                <a:cs typeface="Courier"/>
              </a:rPr>
              <a:t>… some code</a:t>
            </a:r>
          </a:p>
          <a:p>
            <a:pPr>
              <a:defRPr/>
            </a:pP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   }</a:t>
            </a:r>
          </a:p>
          <a:p>
            <a:pPr>
              <a:defRPr/>
            </a:pPr>
            <a:r>
              <a:rPr lang="en-US" sz="3200" i="1" dirty="0">
                <a:solidFill>
                  <a:srgbClr val="000000"/>
                </a:solidFill>
                <a:latin typeface="+mj-lt"/>
                <a:cs typeface="Courier"/>
              </a:rPr>
              <a:t>      … some other code</a:t>
            </a:r>
          </a:p>
          <a:p>
            <a:pPr>
              <a:defRPr/>
            </a:pP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}</a:t>
            </a:r>
          </a:p>
          <a:p>
            <a:pPr>
              <a:defRPr/>
            </a:pPr>
            <a:endParaRPr lang="en-US" sz="3200" dirty="0">
              <a:solidFill>
                <a:schemeClr val="bg2"/>
              </a:solidFill>
              <a:latin typeface="Courier"/>
              <a:cs typeface="Courier"/>
            </a:endParaRPr>
          </a:p>
          <a:p>
            <a:pPr>
              <a:defRPr/>
            </a:pPr>
            <a:endParaRPr lang="en-US" sz="3200" dirty="0">
              <a:solidFill>
                <a:schemeClr val="bg2"/>
              </a:solidFill>
              <a:latin typeface="Courier"/>
              <a:cs typeface="Courier"/>
            </a:endParaRPr>
          </a:p>
        </p:txBody>
      </p:sp>
      <p:sp>
        <p:nvSpPr>
          <p:cNvPr id="4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dirty="0">
                <a:latin typeface="Calibri"/>
                <a:cs typeface="Calibri"/>
              </a:rPr>
              <a:t>Variables have a lifetime (called scope)</a:t>
            </a:r>
          </a:p>
        </p:txBody>
      </p:sp>
    </p:spTree>
    <p:extLst>
      <p:ext uri="{BB962C8B-B14F-4D97-AF65-F5344CB8AC3E}">
        <p14:creationId xmlns:p14="http://schemas.microsoft.com/office/powerpoint/2010/main" val="165041191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61963" y="1341438"/>
            <a:ext cx="4635500" cy="50180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3200" b="1" dirty="0">
                <a:solidFill>
                  <a:srgbClr val="660066"/>
                </a:solidFill>
                <a:latin typeface="Courier"/>
                <a:cs typeface="Courier"/>
              </a:rPr>
              <a:t>public</a:t>
            </a:r>
            <a:r>
              <a:rPr lang="en-US" sz="32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200" b="1" dirty="0">
                <a:solidFill>
                  <a:srgbClr val="660066"/>
                </a:solidFill>
                <a:latin typeface="Courier"/>
                <a:cs typeface="Courier"/>
              </a:rPr>
              <a:t>void</a:t>
            </a:r>
            <a:r>
              <a:rPr lang="en-US" sz="32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run(){</a:t>
            </a:r>
          </a:p>
          <a:p>
            <a:pPr>
              <a:defRPr/>
            </a:pPr>
            <a:r>
              <a:rPr lang="en-US" sz="3200" dirty="0">
                <a:solidFill>
                  <a:schemeClr val="bg2"/>
                </a:solidFill>
                <a:latin typeface="Courier"/>
                <a:cs typeface="Courier"/>
              </a:rPr>
              <a:t>   </a:t>
            </a:r>
            <a:r>
              <a:rPr lang="en-US" sz="3200" b="1" dirty="0">
                <a:solidFill>
                  <a:srgbClr val="660066"/>
                </a:solidFill>
                <a:latin typeface="Courier"/>
                <a:cs typeface="Courier"/>
              </a:rPr>
              <a:t>double</a:t>
            </a:r>
            <a:r>
              <a:rPr lang="en-US" sz="32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v = 8;</a:t>
            </a:r>
          </a:p>
          <a:p>
            <a:pPr>
              <a:defRPr/>
            </a:pPr>
            <a:r>
              <a:rPr lang="en-US" sz="3200" dirty="0">
                <a:solidFill>
                  <a:schemeClr val="bg2"/>
                </a:solidFill>
                <a:latin typeface="Courier"/>
                <a:cs typeface="Courier"/>
              </a:rPr>
              <a:t>   </a:t>
            </a:r>
            <a:r>
              <a:rPr lang="en-US" sz="3200" b="1" dirty="0">
                <a:solidFill>
                  <a:srgbClr val="660066"/>
                </a:solidFill>
                <a:latin typeface="Courier"/>
                <a:cs typeface="Courier"/>
              </a:rPr>
              <a:t>if</a:t>
            </a: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(</a:t>
            </a:r>
            <a:r>
              <a:rPr lang="en-US" sz="3200" i="1" dirty="0">
                <a:solidFill>
                  <a:srgbClr val="000000"/>
                </a:solidFill>
                <a:latin typeface="+mj-lt"/>
                <a:cs typeface="Courier"/>
              </a:rPr>
              <a:t>condition</a:t>
            </a: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){</a:t>
            </a:r>
          </a:p>
          <a:p>
            <a:pPr>
              <a:defRPr/>
            </a:pPr>
            <a:r>
              <a:rPr lang="en-US" sz="3200" dirty="0">
                <a:solidFill>
                  <a:schemeClr val="bg2"/>
                </a:solidFill>
                <a:latin typeface="Courier"/>
                <a:cs typeface="Courier"/>
              </a:rPr>
              <a:t>      </a:t>
            </a: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v = 4;</a:t>
            </a:r>
          </a:p>
          <a:p>
            <a:pPr>
              <a:defRPr/>
            </a:pP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      </a:t>
            </a:r>
            <a:r>
              <a:rPr lang="en-US" sz="3200" i="1" dirty="0">
                <a:solidFill>
                  <a:srgbClr val="000000"/>
                </a:solidFill>
                <a:latin typeface="+mj-lt"/>
                <a:cs typeface="Courier"/>
              </a:rPr>
              <a:t>… some code</a:t>
            </a:r>
          </a:p>
          <a:p>
            <a:pPr>
              <a:defRPr/>
            </a:pP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   }</a:t>
            </a:r>
          </a:p>
          <a:p>
            <a:pPr>
              <a:defRPr/>
            </a:pPr>
            <a:r>
              <a:rPr lang="en-US" sz="3200" i="1" dirty="0">
                <a:solidFill>
                  <a:srgbClr val="000000"/>
                </a:solidFill>
                <a:latin typeface="+mj-lt"/>
                <a:cs typeface="Courier"/>
              </a:rPr>
              <a:t>      … some other code</a:t>
            </a:r>
          </a:p>
          <a:p>
            <a:pPr>
              <a:defRPr/>
            </a:pP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}</a:t>
            </a:r>
          </a:p>
          <a:p>
            <a:pPr>
              <a:defRPr/>
            </a:pPr>
            <a:endParaRPr lang="en-US" sz="3200" dirty="0">
              <a:solidFill>
                <a:schemeClr val="bg2"/>
              </a:solidFill>
              <a:latin typeface="Courier"/>
              <a:cs typeface="Courier"/>
            </a:endParaRPr>
          </a:p>
          <a:p>
            <a:pPr>
              <a:defRPr/>
            </a:pPr>
            <a:endParaRPr lang="en-US" sz="3200" dirty="0">
              <a:solidFill>
                <a:schemeClr val="bg2"/>
              </a:solidFill>
              <a:latin typeface="Courier"/>
              <a:cs typeface="Courier"/>
            </a:endParaRPr>
          </a:p>
        </p:txBody>
      </p:sp>
      <p:sp>
        <p:nvSpPr>
          <p:cNvPr id="73731" name="Oval 1"/>
          <p:cNvSpPr>
            <a:spLocks noChangeArrowheads="1"/>
          </p:cNvSpPr>
          <p:nvPr/>
        </p:nvSpPr>
        <p:spPr bwMode="auto">
          <a:xfrm>
            <a:off x="2800350" y="1817688"/>
            <a:ext cx="649288" cy="649287"/>
          </a:xfrm>
          <a:prstGeom prst="ellipse">
            <a:avLst/>
          </a:prstGeom>
          <a:noFill/>
          <a:ln w="76200">
            <a:solidFill>
              <a:srgbClr val="008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dirty="0">
                <a:latin typeface="Calibri"/>
                <a:cs typeface="Calibri"/>
              </a:rPr>
              <a:t>Variables have a lifetime (called scope)</a:t>
            </a:r>
          </a:p>
        </p:txBody>
      </p:sp>
    </p:spTree>
    <p:extLst>
      <p:ext uri="{BB962C8B-B14F-4D97-AF65-F5344CB8AC3E}">
        <p14:creationId xmlns:p14="http://schemas.microsoft.com/office/powerpoint/2010/main" val="157422033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755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5488" y="3333750"/>
            <a:ext cx="2068512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4756" name="Rectangle 7"/>
          <p:cNvSpPr>
            <a:spLocks noChangeArrowheads="1"/>
          </p:cNvSpPr>
          <p:nvPr/>
        </p:nvSpPr>
        <p:spPr bwMode="auto">
          <a:xfrm>
            <a:off x="7693025" y="4265613"/>
            <a:ext cx="423863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v</a:t>
            </a:r>
            <a:endParaRPr lang="en-US" sz="4000"/>
          </a:p>
        </p:txBody>
      </p:sp>
      <p:sp>
        <p:nvSpPr>
          <p:cNvPr id="11" name="TextBox 10"/>
          <p:cNvSpPr txBox="1"/>
          <p:nvPr/>
        </p:nvSpPr>
        <p:spPr>
          <a:xfrm>
            <a:off x="5924550" y="2028825"/>
            <a:ext cx="2468194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rgbClr val="0027FF"/>
                </a:solidFill>
                <a:latin typeface="+mj-lt"/>
              </a:rPr>
              <a:t>Comes to life here</a:t>
            </a:r>
          </a:p>
        </p:txBody>
      </p:sp>
      <p:sp>
        <p:nvSpPr>
          <p:cNvPr id="74759" name="Rectangle 12"/>
          <p:cNvSpPr>
            <a:spLocks noChangeArrowheads="1"/>
          </p:cNvSpPr>
          <p:nvPr/>
        </p:nvSpPr>
        <p:spPr bwMode="auto">
          <a:xfrm>
            <a:off x="7680325" y="3560763"/>
            <a:ext cx="4762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8</a:t>
            </a:r>
            <a:endParaRPr lang="en-US" sz="4000"/>
          </a:p>
        </p:txBody>
      </p:sp>
      <p:sp>
        <p:nvSpPr>
          <p:cNvPr id="9" name="TextBox 8"/>
          <p:cNvSpPr txBox="1"/>
          <p:nvPr/>
        </p:nvSpPr>
        <p:spPr>
          <a:xfrm>
            <a:off x="461963" y="1341438"/>
            <a:ext cx="4635500" cy="50180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3200" b="1" dirty="0">
                <a:solidFill>
                  <a:srgbClr val="660066"/>
                </a:solidFill>
                <a:latin typeface="Courier"/>
                <a:cs typeface="Courier"/>
              </a:rPr>
              <a:t>public</a:t>
            </a:r>
            <a:r>
              <a:rPr lang="en-US" sz="32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200" b="1" dirty="0">
                <a:solidFill>
                  <a:srgbClr val="660066"/>
                </a:solidFill>
                <a:latin typeface="Courier"/>
                <a:cs typeface="Courier"/>
              </a:rPr>
              <a:t>void</a:t>
            </a:r>
            <a:r>
              <a:rPr lang="en-US" sz="32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run(){</a:t>
            </a:r>
          </a:p>
          <a:p>
            <a:pPr>
              <a:defRPr/>
            </a:pPr>
            <a:r>
              <a:rPr lang="en-US" sz="3200" dirty="0">
                <a:solidFill>
                  <a:schemeClr val="bg2"/>
                </a:solidFill>
                <a:latin typeface="Courier"/>
                <a:cs typeface="Courier"/>
              </a:rPr>
              <a:t>   </a:t>
            </a:r>
            <a:r>
              <a:rPr lang="en-US" sz="3200" b="1" dirty="0">
                <a:solidFill>
                  <a:srgbClr val="660066"/>
                </a:solidFill>
                <a:latin typeface="Courier"/>
                <a:cs typeface="Courier"/>
              </a:rPr>
              <a:t>double</a:t>
            </a:r>
            <a:r>
              <a:rPr lang="en-US" sz="32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v = 8;</a:t>
            </a:r>
          </a:p>
          <a:p>
            <a:pPr>
              <a:defRPr/>
            </a:pPr>
            <a:r>
              <a:rPr lang="en-US" sz="3200" dirty="0">
                <a:solidFill>
                  <a:schemeClr val="bg2"/>
                </a:solidFill>
                <a:latin typeface="Courier"/>
                <a:cs typeface="Courier"/>
              </a:rPr>
              <a:t>   </a:t>
            </a:r>
            <a:r>
              <a:rPr lang="en-US" sz="3200" b="1" dirty="0">
                <a:solidFill>
                  <a:srgbClr val="660066"/>
                </a:solidFill>
                <a:latin typeface="Courier"/>
                <a:cs typeface="Courier"/>
              </a:rPr>
              <a:t>if</a:t>
            </a: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(</a:t>
            </a:r>
            <a:r>
              <a:rPr lang="en-US" sz="3200" i="1" dirty="0">
                <a:solidFill>
                  <a:srgbClr val="000000"/>
                </a:solidFill>
                <a:latin typeface="+mj-lt"/>
                <a:cs typeface="Courier"/>
              </a:rPr>
              <a:t>condition</a:t>
            </a: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){</a:t>
            </a:r>
          </a:p>
          <a:p>
            <a:pPr>
              <a:defRPr/>
            </a:pPr>
            <a:r>
              <a:rPr lang="en-US" sz="3200" dirty="0">
                <a:solidFill>
                  <a:schemeClr val="bg2"/>
                </a:solidFill>
                <a:latin typeface="Courier"/>
                <a:cs typeface="Courier"/>
              </a:rPr>
              <a:t>      </a:t>
            </a: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v = 4;</a:t>
            </a:r>
          </a:p>
          <a:p>
            <a:pPr>
              <a:defRPr/>
            </a:pP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      </a:t>
            </a:r>
            <a:r>
              <a:rPr lang="en-US" sz="3200" i="1" dirty="0">
                <a:solidFill>
                  <a:srgbClr val="000000"/>
                </a:solidFill>
                <a:latin typeface="+mj-lt"/>
                <a:cs typeface="Courier"/>
              </a:rPr>
              <a:t>… some code</a:t>
            </a:r>
          </a:p>
          <a:p>
            <a:pPr>
              <a:defRPr/>
            </a:pP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   }</a:t>
            </a:r>
          </a:p>
          <a:p>
            <a:pPr>
              <a:defRPr/>
            </a:pPr>
            <a:r>
              <a:rPr lang="en-US" sz="3200" i="1" dirty="0">
                <a:solidFill>
                  <a:srgbClr val="000000"/>
                </a:solidFill>
                <a:latin typeface="+mj-lt"/>
                <a:cs typeface="Courier"/>
              </a:rPr>
              <a:t>      … some other code</a:t>
            </a:r>
          </a:p>
          <a:p>
            <a:pPr>
              <a:defRPr/>
            </a:pP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}</a:t>
            </a:r>
          </a:p>
          <a:p>
            <a:pPr>
              <a:defRPr/>
            </a:pPr>
            <a:endParaRPr lang="en-US" sz="3200" dirty="0">
              <a:solidFill>
                <a:schemeClr val="bg2"/>
              </a:solidFill>
              <a:latin typeface="Courier"/>
              <a:cs typeface="Courier"/>
            </a:endParaRPr>
          </a:p>
          <a:p>
            <a:pPr>
              <a:defRPr/>
            </a:pPr>
            <a:endParaRPr lang="en-US" sz="3200" dirty="0">
              <a:solidFill>
                <a:schemeClr val="bg2"/>
              </a:solidFill>
              <a:latin typeface="Courier"/>
              <a:cs typeface="Courier"/>
            </a:endParaRPr>
          </a:p>
        </p:txBody>
      </p:sp>
      <p:sp>
        <p:nvSpPr>
          <p:cNvPr id="10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dirty="0" err="1">
                <a:latin typeface="Calibri"/>
                <a:cs typeface="Calibri"/>
              </a:rPr>
              <a:t>Vars</a:t>
            </a:r>
            <a:r>
              <a:rPr lang="en-US" dirty="0">
                <a:latin typeface="Calibri"/>
                <a:cs typeface="Calibri"/>
              </a:rPr>
              <a:t> come to existence when declared</a:t>
            </a:r>
          </a:p>
        </p:txBody>
      </p:sp>
      <p:sp>
        <p:nvSpPr>
          <p:cNvPr id="2" name="Freeform 1"/>
          <p:cNvSpPr/>
          <p:nvPr/>
        </p:nvSpPr>
        <p:spPr>
          <a:xfrm>
            <a:off x="4722471" y="2048348"/>
            <a:ext cx="1192192" cy="312887"/>
          </a:xfrm>
          <a:custGeom>
            <a:avLst/>
            <a:gdLst>
              <a:gd name="connsiteX0" fmla="*/ 1192192 w 1192192"/>
              <a:gd name="connsiteY0" fmla="*/ 243439 h 312887"/>
              <a:gd name="connsiteX1" fmla="*/ 1145894 w 1192192"/>
              <a:gd name="connsiteY1" fmla="*/ 278163 h 312887"/>
              <a:gd name="connsiteX2" fmla="*/ 1006997 w 1192192"/>
              <a:gd name="connsiteY2" fmla="*/ 312887 h 312887"/>
              <a:gd name="connsiteX3" fmla="*/ 763929 w 1192192"/>
              <a:gd name="connsiteY3" fmla="*/ 301313 h 312887"/>
              <a:gd name="connsiteX4" fmla="*/ 729205 w 1192192"/>
              <a:gd name="connsiteY4" fmla="*/ 289738 h 312887"/>
              <a:gd name="connsiteX5" fmla="*/ 682906 w 1192192"/>
              <a:gd name="connsiteY5" fmla="*/ 278163 h 312887"/>
              <a:gd name="connsiteX6" fmla="*/ 648182 w 1192192"/>
              <a:gd name="connsiteY6" fmla="*/ 255014 h 312887"/>
              <a:gd name="connsiteX7" fmla="*/ 578734 w 1192192"/>
              <a:gd name="connsiteY7" fmla="*/ 231865 h 312887"/>
              <a:gd name="connsiteX8" fmla="*/ 520861 w 1192192"/>
              <a:gd name="connsiteY8" fmla="*/ 197141 h 312887"/>
              <a:gd name="connsiteX9" fmla="*/ 462987 w 1192192"/>
              <a:gd name="connsiteY9" fmla="*/ 139267 h 312887"/>
              <a:gd name="connsiteX10" fmla="*/ 393539 w 1192192"/>
              <a:gd name="connsiteY10" fmla="*/ 116118 h 312887"/>
              <a:gd name="connsiteX11" fmla="*/ 57873 w 1192192"/>
              <a:gd name="connsiteY11" fmla="*/ 92968 h 312887"/>
              <a:gd name="connsiteX12" fmla="*/ 92597 w 1192192"/>
              <a:gd name="connsiteY12" fmla="*/ 69819 h 312887"/>
              <a:gd name="connsiteX13" fmla="*/ 138896 w 1192192"/>
              <a:gd name="connsiteY13" fmla="*/ 23520 h 312887"/>
              <a:gd name="connsiteX14" fmla="*/ 173620 w 1192192"/>
              <a:gd name="connsiteY14" fmla="*/ 371 h 312887"/>
              <a:gd name="connsiteX15" fmla="*/ 92597 w 1192192"/>
              <a:gd name="connsiteY15" fmla="*/ 23520 h 312887"/>
              <a:gd name="connsiteX16" fmla="*/ 34724 w 1192192"/>
              <a:gd name="connsiteY16" fmla="*/ 69819 h 312887"/>
              <a:gd name="connsiteX17" fmla="*/ 0 w 1192192"/>
              <a:gd name="connsiteY17" fmla="*/ 81394 h 312887"/>
              <a:gd name="connsiteX18" fmla="*/ 11575 w 1192192"/>
              <a:gd name="connsiteY18" fmla="*/ 116118 h 312887"/>
              <a:gd name="connsiteX19" fmla="*/ 115747 w 1192192"/>
              <a:gd name="connsiteY19" fmla="*/ 173991 h 312887"/>
              <a:gd name="connsiteX20" fmla="*/ 138896 w 1192192"/>
              <a:gd name="connsiteY20" fmla="*/ 197141 h 312887"/>
              <a:gd name="connsiteX21" fmla="*/ 185195 w 1192192"/>
              <a:gd name="connsiteY21" fmla="*/ 231865 h 312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192192" h="312887">
                <a:moveTo>
                  <a:pt x="1192192" y="243439"/>
                </a:moveTo>
                <a:cubicBezTo>
                  <a:pt x="1176759" y="255014"/>
                  <a:pt x="1163148" y="269536"/>
                  <a:pt x="1145894" y="278163"/>
                </a:cubicBezTo>
                <a:cubicBezTo>
                  <a:pt x="1100035" y="301093"/>
                  <a:pt x="1056414" y="304651"/>
                  <a:pt x="1006997" y="312887"/>
                </a:cubicBezTo>
                <a:cubicBezTo>
                  <a:pt x="925974" y="309029"/>
                  <a:pt x="844763" y="308049"/>
                  <a:pt x="763929" y="301313"/>
                </a:cubicBezTo>
                <a:cubicBezTo>
                  <a:pt x="751770" y="300300"/>
                  <a:pt x="740936" y="293090"/>
                  <a:pt x="729205" y="289738"/>
                </a:cubicBezTo>
                <a:cubicBezTo>
                  <a:pt x="713909" y="285368"/>
                  <a:pt x="698339" y="282021"/>
                  <a:pt x="682906" y="278163"/>
                </a:cubicBezTo>
                <a:cubicBezTo>
                  <a:pt x="671331" y="270447"/>
                  <a:pt x="660894" y="260664"/>
                  <a:pt x="648182" y="255014"/>
                </a:cubicBezTo>
                <a:cubicBezTo>
                  <a:pt x="625884" y="245104"/>
                  <a:pt x="578734" y="231865"/>
                  <a:pt x="578734" y="231865"/>
                </a:cubicBezTo>
                <a:cubicBezTo>
                  <a:pt x="479771" y="132898"/>
                  <a:pt x="641054" y="287285"/>
                  <a:pt x="520861" y="197141"/>
                </a:cubicBezTo>
                <a:cubicBezTo>
                  <a:pt x="499035" y="180772"/>
                  <a:pt x="488869" y="147894"/>
                  <a:pt x="462987" y="139267"/>
                </a:cubicBezTo>
                <a:cubicBezTo>
                  <a:pt x="439838" y="131551"/>
                  <a:pt x="417608" y="120130"/>
                  <a:pt x="393539" y="116118"/>
                </a:cubicBezTo>
                <a:cubicBezTo>
                  <a:pt x="236476" y="89940"/>
                  <a:pt x="347538" y="105562"/>
                  <a:pt x="57873" y="92968"/>
                </a:cubicBezTo>
                <a:cubicBezTo>
                  <a:pt x="69448" y="85252"/>
                  <a:pt x="82035" y="78872"/>
                  <a:pt x="92597" y="69819"/>
                </a:cubicBezTo>
                <a:cubicBezTo>
                  <a:pt x="109168" y="55615"/>
                  <a:pt x="120736" y="35627"/>
                  <a:pt x="138896" y="23520"/>
                </a:cubicBezTo>
                <a:cubicBezTo>
                  <a:pt x="150471" y="15804"/>
                  <a:pt x="183457" y="10207"/>
                  <a:pt x="173620" y="371"/>
                </a:cubicBezTo>
                <a:cubicBezTo>
                  <a:pt x="169987" y="-3261"/>
                  <a:pt x="100612" y="20849"/>
                  <a:pt x="92597" y="23520"/>
                </a:cubicBezTo>
                <a:cubicBezTo>
                  <a:pt x="71064" y="45054"/>
                  <a:pt x="63929" y="55217"/>
                  <a:pt x="34724" y="69819"/>
                </a:cubicBezTo>
                <a:cubicBezTo>
                  <a:pt x="23811" y="75275"/>
                  <a:pt x="11575" y="77536"/>
                  <a:pt x="0" y="81394"/>
                </a:cubicBezTo>
                <a:cubicBezTo>
                  <a:pt x="3858" y="92969"/>
                  <a:pt x="2948" y="107491"/>
                  <a:pt x="11575" y="116118"/>
                </a:cubicBezTo>
                <a:cubicBezTo>
                  <a:pt x="51377" y="155920"/>
                  <a:pt x="72081" y="159436"/>
                  <a:pt x="115747" y="173991"/>
                </a:cubicBezTo>
                <a:cubicBezTo>
                  <a:pt x="123463" y="181708"/>
                  <a:pt x="130375" y="190324"/>
                  <a:pt x="138896" y="197141"/>
                </a:cubicBezTo>
                <a:cubicBezTo>
                  <a:pt x="204341" y="249498"/>
                  <a:pt x="153514" y="200184"/>
                  <a:pt x="185195" y="231865"/>
                </a:cubicBezTo>
              </a:path>
            </a:pathLst>
          </a:cu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58888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461963" y="1341438"/>
            <a:ext cx="4635500" cy="50180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3200" b="1" dirty="0">
                <a:solidFill>
                  <a:srgbClr val="660066"/>
                </a:solidFill>
                <a:latin typeface="Courier"/>
                <a:cs typeface="Courier"/>
              </a:rPr>
              <a:t>public</a:t>
            </a:r>
            <a:r>
              <a:rPr lang="en-US" sz="32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200" b="1" dirty="0">
                <a:solidFill>
                  <a:srgbClr val="660066"/>
                </a:solidFill>
                <a:latin typeface="Courier"/>
                <a:cs typeface="Courier"/>
              </a:rPr>
              <a:t>void</a:t>
            </a:r>
            <a:r>
              <a:rPr lang="en-US" sz="32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run(){</a:t>
            </a:r>
          </a:p>
          <a:p>
            <a:pPr>
              <a:defRPr/>
            </a:pPr>
            <a:r>
              <a:rPr lang="en-US" sz="3200" dirty="0">
                <a:solidFill>
                  <a:schemeClr val="bg2"/>
                </a:solidFill>
                <a:latin typeface="Courier"/>
                <a:cs typeface="Courier"/>
              </a:rPr>
              <a:t>   </a:t>
            </a:r>
            <a:r>
              <a:rPr lang="en-US" sz="3200" b="1" dirty="0">
                <a:solidFill>
                  <a:srgbClr val="660066"/>
                </a:solidFill>
                <a:latin typeface="Courier"/>
                <a:cs typeface="Courier"/>
              </a:rPr>
              <a:t>double</a:t>
            </a:r>
            <a:r>
              <a:rPr lang="en-US" sz="32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v = 8;</a:t>
            </a:r>
          </a:p>
          <a:p>
            <a:pPr>
              <a:defRPr/>
            </a:pPr>
            <a:r>
              <a:rPr lang="en-US" sz="3200" dirty="0">
                <a:solidFill>
                  <a:schemeClr val="bg2"/>
                </a:solidFill>
                <a:latin typeface="Courier"/>
                <a:cs typeface="Courier"/>
              </a:rPr>
              <a:t>   </a:t>
            </a:r>
            <a:r>
              <a:rPr lang="en-US" sz="3200" b="1" dirty="0">
                <a:solidFill>
                  <a:srgbClr val="660066"/>
                </a:solidFill>
                <a:latin typeface="Courier"/>
                <a:cs typeface="Courier"/>
              </a:rPr>
              <a:t>if</a:t>
            </a: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(</a:t>
            </a:r>
            <a:r>
              <a:rPr lang="en-US" sz="3200" i="1" dirty="0">
                <a:solidFill>
                  <a:srgbClr val="000000"/>
                </a:solidFill>
                <a:latin typeface="+mj-lt"/>
                <a:cs typeface="Courier"/>
              </a:rPr>
              <a:t>condition</a:t>
            </a: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){</a:t>
            </a:r>
          </a:p>
          <a:p>
            <a:pPr>
              <a:defRPr/>
            </a:pPr>
            <a:r>
              <a:rPr lang="en-US" sz="3200" dirty="0">
                <a:solidFill>
                  <a:schemeClr val="bg2"/>
                </a:solidFill>
                <a:latin typeface="Courier"/>
                <a:cs typeface="Courier"/>
              </a:rPr>
              <a:t>      </a:t>
            </a: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v = 4;</a:t>
            </a:r>
          </a:p>
          <a:p>
            <a:pPr>
              <a:defRPr/>
            </a:pP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      </a:t>
            </a:r>
            <a:r>
              <a:rPr lang="en-US" sz="3200" i="1" dirty="0">
                <a:solidFill>
                  <a:srgbClr val="000000"/>
                </a:solidFill>
                <a:latin typeface="+mj-lt"/>
                <a:cs typeface="Courier"/>
              </a:rPr>
              <a:t>… some code</a:t>
            </a:r>
          </a:p>
          <a:p>
            <a:pPr>
              <a:defRPr/>
            </a:pP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   }</a:t>
            </a:r>
          </a:p>
          <a:p>
            <a:pPr>
              <a:defRPr/>
            </a:pPr>
            <a:r>
              <a:rPr lang="en-US" sz="3200" i="1" dirty="0">
                <a:solidFill>
                  <a:srgbClr val="000000"/>
                </a:solidFill>
                <a:latin typeface="+mj-lt"/>
                <a:cs typeface="Courier"/>
              </a:rPr>
              <a:t>      … some other code</a:t>
            </a:r>
          </a:p>
          <a:p>
            <a:pPr>
              <a:defRPr/>
            </a:pP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}</a:t>
            </a:r>
          </a:p>
          <a:p>
            <a:pPr>
              <a:defRPr/>
            </a:pPr>
            <a:endParaRPr lang="en-US" sz="3200" dirty="0">
              <a:solidFill>
                <a:schemeClr val="bg2"/>
              </a:solidFill>
              <a:latin typeface="Courier"/>
              <a:cs typeface="Courier"/>
            </a:endParaRPr>
          </a:p>
          <a:p>
            <a:pPr>
              <a:defRPr/>
            </a:pPr>
            <a:endParaRPr lang="en-US" sz="3200" dirty="0">
              <a:solidFill>
                <a:schemeClr val="bg2"/>
              </a:solidFill>
              <a:latin typeface="Courier"/>
              <a:cs typeface="Courier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267325" y="2438400"/>
            <a:ext cx="3540452" cy="120032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rgbClr val="0027FF"/>
                </a:solidFill>
                <a:latin typeface="+mj-lt"/>
              </a:rPr>
              <a:t>This is the </a:t>
            </a:r>
            <a:r>
              <a:rPr lang="en-US" sz="2400" b="1" dirty="0">
                <a:solidFill>
                  <a:srgbClr val="0027FF"/>
                </a:solidFill>
                <a:latin typeface="+mj-lt"/>
              </a:rPr>
              <a:t>inner most</a:t>
            </a:r>
          </a:p>
          <a:p>
            <a:pPr>
              <a:defRPr/>
            </a:pPr>
            <a:r>
              <a:rPr lang="en-US" sz="2400" dirty="0">
                <a:solidFill>
                  <a:srgbClr val="0027FF"/>
                </a:solidFill>
                <a:latin typeface="+mj-lt"/>
              </a:rPr>
              <a:t>code block in which it was </a:t>
            </a:r>
          </a:p>
          <a:p>
            <a:pPr>
              <a:defRPr/>
            </a:pPr>
            <a:r>
              <a:rPr lang="en-US" sz="2400" dirty="0">
                <a:solidFill>
                  <a:srgbClr val="0027FF"/>
                </a:solidFill>
                <a:latin typeface="+mj-lt"/>
              </a:rPr>
              <a:t>declared….</a:t>
            </a:r>
          </a:p>
        </p:txBody>
      </p:sp>
      <p:pic>
        <p:nvPicPr>
          <p:cNvPr id="75781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5488" y="3333750"/>
            <a:ext cx="2068512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5782" name="Rectangle 7"/>
          <p:cNvSpPr>
            <a:spLocks noChangeArrowheads="1"/>
          </p:cNvSpPr>
          <p:nvPr/>
        </p:nvSpPr>
        <p:spPr bwMode="auto">
          <a:xfrm>
            <a:off x="7693025" y="4265613"/>
            <a:ext cx="423863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v</a:t>
            </a:r>
            <a:endParaRPr lang="en-US" sz="4000"/>
          </a:p>
        </p:txBody>
      </p:sp>
      <p:sp>
        <p:nvSpPr>
          <p:cNvPr id="75783" name="Rectangle 8"/>
          <p:cNvSpPr>
            <a:spLocks noChangeArrowheads="1"/>
          </p:cNvSpPr>
          <p:nvPr/>
        </p:nvSpPr>
        <p:spPr bwMode="auto">
          <a:xfrm>
            <a:off x="7686675" y="3524250"/>
            <a:ext cx="4762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4</a:t>
            </a:r>
            <a:endParaRPr lang="en-US" sz="4000"/>
          </a:p>
        </p:txBody>
      </p:sp>
      <p:sp>
        <p:nvSpPr>
          <p:cNvPr id="75784" name="Rounded Rectangle 11"/>
          <p:cNvSpPr>
            <a:spLocks noChangeArrowheads="1"/>
          </p:cNvSpPr>
          <p:nvPr/>
        </p:nvSpPr>
        <p:spPr bwMode="auto">
          <a:xfrm>
            <a:off x="995363" y="1976438"/>
            <a:ext cx="3997325" cy="3016250"/>
          </a:xfrm>
          <a:prstGeom prst="roundRect">
            <a:avLst>
              <a:gd name="adj" fmla="val 7457"/>
            </a:avLst>
          </a:prstGeom>
          <a:solidFill>
            <a:srgbClr val="D4DDF8">
              <a:alpha val="45882"/>
            </a:srgbClr>
          </a:solidFill>
          <a:ln w="12700">
            <a:noFill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1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>
                <a:latin typeface="Calibri"/>
                <a:cs typeface="Calibri"/>
              </a:rPr>
              <a:t>Live until end of their code block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2" name="Freeform 1"/>
          <p:cNvSpPr/>
          <p:nvPr/>
        </p:nvSpPr>
        <p:spPr>
          <a:xfrm>
            <a:off x="5081286" y="2102685"/>
            <a:ext cx="821803" cy="466895"/>
          </a:xfrm>
          <a:custGeom>
            <a:avLst/>
            <a:gdLst>
              <a:gd name="connsiteX0" fmla="*/ 821803 w 821803"/>
              <a:gd name="connsiteY0" fmla="*/ 466895 h 466895"/>
              <a:gd name="connsiteX1" fmla="*/ 810228 w 821803"/>
              <a:gd name="connsiteY1" fmla="*/ 327999 h 466895"/>
              <a:gd name="connsiteX2" fmla="*/ 787079 w 821803"/>
              <a:gd name="connsiteY2" fmla="*/ 293274 h 466895"/>
              <a:gd name="connsiteX3" fmla="*/ 729205 w 821803"/>
              <a:gd name="connsiteY3" fmla="*/ 235401 h 466895"/>
              <a:gd name="connsiteX4" fmla="*/ 706056 w 821803"/>
              <a:gd name="connsiteY4" fmla="*/ 200677 h 466895"/>
              <a:gd name="connsiteX5" fmla="*/ 636608 w 821803"/>
              <a:gd name="connsiteY5" fmla="*/ 165953 h 466895"/>
              <a:gd name="connsiteX6" fmla="*/ 613458 w 821803"/>
              <a:gd name="connsiteY6" fmla="*/ 142804 h 466895"/>
              <a:gd name="connsiteX7" fmla="*/ 544010 w 821803"/>
              <a:gd name="connsiteY7" fmla="*/ 119654 h 466895"/>
              <a:gd name="connsiteX8" fmla="*/ 370390 w 821803"/>
              <a:gd name="connsiteY8" fmla="*/ 96505 h 466895"/>
              <a:gd name="connsiteX9" fmla="*/ 335666 w 821803"/>
              <a:gd name="connsiteY9" fmla="*/ 84930 h 466895"/>
              <a:gd name="connsiteX10" fmla="*/ 34724 w 821803"/>
              <a:gd name="connsiteY10" fmla="*/ 96505 h 466895"/>
              <a:gd name="connsiteX11" fmla="*/ 46299 w 821803"/>
              <a:gd name="connsiteY11" fmla="*/ 61781 h 466895"/>
              <a:gd name="connsiteX12" fmla="*/ 92598 w 821803"/>
              <a:gd name="connsiteY12" fmla="*/ 15482 h 466895"/>
              <a:gd name="connsiteX13" fmla="*/ 127322 w 821803"/>
              <a:gd name="connsiteY13" fmla="*/ 3907 h 466895"/>
              <a:gd name="connsiteX14" fmla="*/ 92598 w 821803"/>
              <a:gd name="connsiteY14" fmla="*/ 27057 h 466895"/>
              <a:gd name="connsiteX15" fmla="*/ 46299 w 821803"/>
              <a:gd name="connsiteY15" fmla="*/ 73356 h 466895"/>
              <a:gd name="connsiteX16" fmla="*/ 23149 w 821803"/>
              <a:gd name="connsiteY16" fmla="*/ 96505 h 466895"/>
              <a:gd name="connsiteX17" fmla="*/ 0 w 821803"/>
              <a:gd name="connsiteY17" fmla="*/ 131229 h 466895"/>
              <a:gd name="connsiteX18" fmla="*/ 69448 w 821803"/>
              <a:gd name="connsiteY18" fmla="*/ 212252 h 466895"/>
              <a:gd name="connsiteX19" fmla="*/ 127322 w 821803"/>
              <a:gd name="connsiteY19" fmla="*/ 235401 h 466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821803" h="466895">
                <a:moveTo>
                  <a:pt x="821803" y="466895"/>
                </a:moveTo>
                <a:cubicBezTo>
                  <a:pt x="817945" y="420596"/>
                  <a:pt x="819339" y="373556"/>
                  <a:pt x="810228" y="327999"/>
                </a:cubicBezTo>
                <a:cubicBezTo>
                  <a:pt x="807500" y="314358"/>
                  <a:pt x="796240" y="303743"/>
                  <a:pt x="787079" y="293274"/>
                </a:cubicBezTo>
                <a:cubicBezTo>
                  <a:pt x="769114" y="272742"/>
                  <a:pt x="744338" y="258101"/>
                  <a:pt x="729205" y="235401"/>
                </a:cubicBezTo>
                <a:cubicBezTo>
                  <a:pt x="721489" y="223826"/>
                  <a:pt x="715893" y="210514"/>
                  <a:pt x="706056" y="200677"/>
                </a:cubicBezTo>
                <a:cubicBezTo>
                  <a:pt x="683619" y="178240"/>
                  <a:pt x="664849" y="175367"/>
                  <a:pt x="636608" y="165953"/>
                </a:cubicBezTo>
                <a:cubicBezTo>
                  <a:pt x="628891" y="158237"/>
                  <a:pt x="623219" y="147684"/>
                  <a:pt x="613458" y="142804"/>
                </a:cubicBezTo>
                <a:cubicBezTo>
                  <a:pt x="591633" y="131891"/>
                  <a:pt x="567159" y="127370"/>
                  <a:pt x="544010" y="119654"/>
                </a:cubicBezTo>
                <a:cubicBezTo>
                  <a:pt x="465217" y="93390"/>
                  <a:pt x="521422" y="109091"/>
                  <a:pt x="370390" y="96505"/>
                </a:cubicBezTo>
                <a:cubicBezTo>
                  <a:pt x="358815" y="92647"/>
                  <a:pt x="347867" y="84930"/>
                  <a:pt x="335666" y="84930"/>
                </a:cubicBezTo>
                <a:cubicBezTo>
                  <a:pt x="235278" y="84930"/>
                  <a:pt x="134792" y="104510"/>
                  <a:pt x="34724" y="96505"/>
                </a:cubicBezTo>
                <a:cubicBezTo>
                  <a:pt x="22562" y="95532"/>
                  <a:pt x="39207" y="71709"/>
                  <a:pt x="46299" y="61781"/>
                </a:cubicBezTo>
                <a:cubicBezTo>
                  <a:pt x="58985" y="44021"/>
                  <a:pt x="71893" y="22384"/>
                  <a:pt x="92598" y="15482"/>
                </a:cubicBezTo>
                <a:cubicBezTo>
                  <a:pt x="104173" y="11624"/>
                  <a:pt x="127322" y="-8294"/>
                  <a:pt x="127322" y="3907"/>
                </a:cubicBezTo>
                <a:cubicBezTo>
                  <a:pt x="127322" y="17818"/>
                  <a:pt x="103160" y="18004"/>
                  <a:pt x="92598" y="27057"/>
                </a:cubicBezTo>
                <a:cubicBezTo>
                  <a:pt x="76027" y="41261"/>
                  <a:pt x="61732" y="57923"/>
                  <a:pt x="46299" y="73356"/>
                </a:cubicBezTo>
                <a:cubicBezTo>
                  <a:pt x="38582" y="81072"/>
                  <a:pt x="29202" y="87425"/>
                  <a:pt x="23149" y="96505"/>
                </a:cubicBezTo>
                <a:lnTo>
                  <a:pt x="0" y="131229"/>
                </a:lnTo>
                <a:cubicBezTo>
                  <a:pt x="14810" y="153445"/>
                  <a:pt x="45390" y="204233"/>
                  <a:pt x="69448" y="212252"/>
                </a:cubicBezTo>
                <a:cubicBezTo>
                  <a:pt x="112357" y="226554"/>
                  <a:pt x="93259" y="218370"/>
                  <a:pt x="127322" y="235401"/>
                </a:cubicBezTo>
              </a:path>
            </a:pathLst>
          </a:cu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44204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61963" y="1341438"/>
            <a:ext cx="4635500" cy="50180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3200" b="1" dirty="0">
                <a:solidFill>
                  <a:srgbClr val="660066"/>
                </a:solidFill>
                <a:latin typeface="Courier"/>
                <a:cs typeface="Courier"/>
              </a:rPr>
              <a:t>public</a:t>
            </a:r>
            <a:r>
              <a:rPr lang="en-US" sz="32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200" b="1" dirty="0">
                <a:solidFill>
                  <a:srgbClr val="660066"/>
                </a:solidFill>
                <a:latin typeface="Courier"/>
                <a:cs typeface="Courier"/>
              </a:rPr>
              <a:t>void</a:t>
            </a:r>
            <a:r>
              <a:rPr lang="en-US" sz="32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run(){</a:t>
            </a:r>
          </a:p>
          <a:p>
            <a:pPr>
              <a:defRPr/>
            </a:pPr>
            <a:r>
              <a:rPr lang="en-US" sz="3200" dirty="0">
                <a:solidFill>
                  <a:schemeClr val="bg2"/>
                </a:solidFill>
                <a:latin typeface="Courier"/>
                <a:cs typeface="Courier"/>
              </a:rPr>
              <a:t>   </a:t>
            </a:r>
            <a:r>
              <a:rPr lang="en-US" sz="3200" b="1" dirty="0">
                <a:solidFill>
                  <a:srgbClr val="660066"/>
                </a:solidFill>
                <a:latin typeface="Courier"/>
                <a:cs typeface="Courier"/>
              </a:rPr>
              <a:t>double</a:t>
            </a:r>
            <a:r>
              <a:rPr lang="en-US" sz="32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v = 8;</a:t>
            </a:r>
          </a:p>
          <a:p>
            <a:pPr>
              <a:defRPr/>
            </a:pPr>
            <a:r>
              <a:rPr lang="en-US" sz="3200" dirty="0">
                <a:solidFill>
                  <a:schemeClr val="bg2"/>
                </a:solidFill>
                <a:latin typeface="Courier"/>
                <a:cs typeface="Courier"/>
              </a:rPr>
              <a:t>   </a:t>
            </a:r>
            <a:r>
              <a:rPr lang="en-US" sz="3200" b="1" dirty="0">
                <a:solidFill>
                  <a:srgbClr val="660066"/>
                </a:solidFill>
                <a:latin typeface="Courier"/>
                <a:cs typeface="Courier"/>
              </a:rPr>
              <a:t>if</a:t>
            </a: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(</a:t>
            </a:r>
            <a:r>
              <a:rPr lang="en-US" sz="3200" i="1" dirty="0">
                <a:solidFill>
                  <a:srgbClr val="000000"/>
                </a:solidFill>
                <a:latin typeface="+mj-lt"/>
                <a:cs typeface="Courier"/>
              </a:rPr>
              <a:t>condition</a:t>
            </a: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){</a:t>
            </a:r>
          </a:p>
          <a:p>
            <a:pPr>
              <a:defRPr/>
            </a:pPr>
            <a:r>
              <a:rPr lang="en-US" sz="3200" dirty="0">
                <a:solidFill>
                  <a:schemeClr val="bg2"/>
                </a:solidFill>
                <a:latin typeface="Courier"/>
                <a:cs typeface="Courier"/>
              </a:rPr>
              <a:t>      </a:t>
            </a: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v = 4;</a:t>
            </a:r>
          </a:p>
          <a:p>
            <a:pPr>
              <a:defRPr/>
            </a:pP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      </a:t>
            </a:r>
            <a:r>
              <a:rPr lang="en-US" sz="3200" i="1" dirty="0">
                <a:solidFill>
                  <a:srgbClr val="000000"/>
                </a:solidFill>
                <a:latin typeface="+mj-lt"/>
                <a:cs typeface="Courier"/>
              </a:rPr>
              <a:t>… some code</a:t>
            </a:r>
          </a:p>
          <a:p>
            <a:pPr>
              <a:defRPr/>
            </a:pP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   }</a:t>
            </a:r>
          </a:p>
          <a:p>
            <a:pPr>
              <a:defRPr/>
            </a:pPr>
            <a:r>
              <a:rPr lang="en-US" sz="3200" i="1" dirty="0">
                <a:solidFill>
                  <a:srgbClr val="000000"/>
                </a:solidFill>
                <a:latin typeface="+mj-lt"/>
                <a:cs typeface="Courier"/>
              </a:rPr>
              <a:t>      … some other code</a:t>
            </a:r>
          </a:p>
          <a:p>
            <a:pPr>
              <a:defRPr/>
            </a:pP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}</a:t>
            </a:r>
          </a:p>
          <a:p>
            <a:pPr>
              <a:defRPr/>
            </a:pPr>
            <a:endParaRPr lang="en-US" sz="3200" dirty="0">
              <a:solidFill>
                <a:schemeClr val="bg2"/>
              </a:solidFill>
              <a:latin typeface="Courier"/>
              <a:cs typeface="Courier"/>
            </a:endParaRPr>
          </a:p>
          <a:p>
            <a:pPr>
              <a:defRPr/>
            </a:pPr>
            <a:endParaRPr lang="en-US" sz="3200" dirty="0">
              <a:solidFill>
                <a:schemeClr val="bg2"/>
              </a:solidFill>
              <a:latin typeface="Courier"/>
              <a:cs typeface="Courier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267325" y="2438400"/>
            <a:ext cx="2146591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rgbClr val="0027FF"/>
                </a:solidFill>
                <a:latin typeface="+mj-lt"/>
              </a:rPr>
              <a:t>Still alive here…</a:t>
            </a:r>
          </a:p>
        </p:txBody>
      </p:sp>
      <p:pic>
        <p:nvPicPr>
          <p:cNvPr id="77829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5488" y="3333750"/>
            <a:ext cx="2068512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7830" name="Rectangle 7"/>
          <p:cNvSpPr>
            <a:spLocks noChangeArrowheads="1"/>
          </p:cNvSpPr>
          <p:nvPr/>
        </p:nvSpPr>
        <p:spPr bwMode="auto">
          <a:xfrm>
            <a:off x="7693025" y="4265613"/>
            <a:ext cx="423863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v</a:t>
            </a:r>
            <a:endParaRPr lang="en-US" sz="4000"/>
          </a:p>
        </p:txBody>
      </p:sp>
      <p:sp>
        <p:nvSpPr>
          <p:cNvPr id="77831" name="Rectangle 8"/>
          <p:cNvSpPr>
            <a:spLocks noChangeArrowheads="1"/>
          </p:cNvSpPr>
          <p:nvPr/>
        </p:nvSpPr>
        <p:spPr bwMode="auto">
          <a:xfrm>
            <a:off x="7686675" y="3524250"/>
            <a:ext cx="4762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4</a:t>
            </a:r>
            <a:endParaRPr lang="en-US" sz="4000"/>
          </a:p>
        </p:txBody>
      </p:sp>
      <p:sp>
        <p:nvSpPr>
          <p:cNvPr id="12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>
                <a:latin typeface="Calibri"/>
                <a:cs typeface="Calibri"/>
              </a:rPr>
              <a:t>Live until end of their code block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2" name="Freeform 1"/>
          <p:cNvSpPr/>
          <p:nvPr/>
        </p:nvSpPr>
        <p:spPr>
          <a:xfrm>
            <a:off x="3934088" y="2720051"/>
            <a:ext cx="1251370" cy="555584"/>
          </a:xfrm>
          <a:custGeom>
            <a:avLst/>
            <a:gdLst>
              <a:gd name="connsiteX0" fmla="*/ 1251370 w 1251370"/>
              <a:gd name="connsiteY0" fmla="*/ 0 h 555584"/>
              <a:gd name="connsiteX1" fmla="*/ 1147198 w 1251370"/>
              <a:gd name="connsiteY1" fmla="*/ 23149 h 555584"/>
              <a:gd name="connsiteX2" fmla="*/ 1019877 w 1251370"/>
              <a:gd name="connsiteY2" fmla="*/ 46298 h 555584"/>
              <a:gd name="connsiteX3" fmla="*/ 996727 w 1251370"/>
              <a:gd name="connsiteY3" fmla="*/ 69448 h 555584"/>
              <a:gd name="connsiteX4" fmla="*/ 962003 w 1251370"/>
              <a:gd name="connsiteY4" fmla="*/ 92597 h 555584"/>
              <a:gd name="connsiteX5" fmla="*/ 938854 w 1251370"/>
              <a:gd name="connsiteY5" fmla="*/ 127321 h 555584"/>
              <a:gd name="connsiteX6" fmla="*/ 915704 w 1251370"/>
              <a:gd name="connsiteY6" fmla="*/ 150471 h 555584"/>
              <a:gd name="connsiteX7" fmla="*/ 880980 w 1251370"/>
              <a:gd name="connsiteY7" fmla="*/ 208344 h 555584"/>
              <a:gd name="connsiteX8" fmla="*/ 857831 w 1251370"/>
              <a:gd name="connsiteY8" fmla="*/ 243068 h 555584"/>
              <a:gd name="connsiteX9" fmla="*/ 823107 w 1251370"/>
              <a:gd name="connsiteY9" fmla="*/ 266217 h 555584"/>
              <a:gd name="connsiteX10" fmla="*/ 765234 w 1251370"/>
              <a:gd name="connsiteY10" fmla="*/ 300941 h 555584"/>
              <a:gd name="connsiteX11" fmla="*/ 707360 w 1251370"/>
              <a:gd name="connsiteY11" fmla="*/ 347240 h 555584"/>
              <a:gd name="connsiteX12" fmla="*/ 637912 w 1251370"/>
              <a:gd name="connsiteY12" fmla="*/ 370390 h 555584"/>
              <a:gd name="connsiteX13" fmla="*/ 556889 w 1251370"/>
              <a:gd name="connsiteY13" fmla="*/ 405114 h 555584"/>
              <a:gd name="connsiteX14" fmla="*/ 371694 w 1251370"/>
              <a:gd name="connsiteY14" fmla="*/ 428263 h 555584"/>
              <a:gd name="connsiteX15" fmla="*/ 12879 w 1251370"/>
              <a:gd name="connsiteY15" fmla="*/ 416688 h 555584"/>
              <a:gd name="connsiteX16" fmla="*/ 47603 w 1251370"/>
              <a:gd name="connsiteY16" fmla="*/ 393539 h 555584"/>
              <a:gd name="connsiteX17" fmla="*/ 93902 w 1251370"/>
              <a:gd name="connsiteY17" fmla="*/ 335665 h 555584"/>
              <a:gd name="connsiteX18" fmla="*/ 128626 w 1251370"/>
              <a:gd name="connsiteY18" fmla="*/ 312516 h 555584"/>
              <a:gd name="connsiteX19" fmla="*/ 70753 w 1251370"/>
              <a:gd name="connsiteY19" fmla="*/ 370390 h 555584"/>
              <a:gd name="connsiteX20" fmla="*/ 12879 w 1251370"/>
              <a:gd name="connsiteY20" fmla="*/ 439838 h 555584"/>
              <a:gd name="connsiteX21" fmla="*/ 1304 w 1251370"/>
              <a:gd name="connsiteY21" fmla="*/ 474562 h 555584"/>
              <a:gd name="connsiteX22" fmla="*/ 36028 w 1251370"/>
              <a:gd name="connsiteY22" fmla="*/ 486136 h 555584"/>
              <a:gd name="connsiteX23" fmla="*/ 93902 w 1251370"/>
              <a:gd name="connsiteY23" fmla="*/ 532435 h 555584"/>
              <a:gd name="connsiteX24" fmla="*/ 163350 w 1251370"/>
              <a:gd name="connsiteY24" fmla="*/ 555584 h 555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251370" h="555584">
                <a:moveTo>
                  <a:pt x="1251370" y="0"/>
                </a:moveTo>
                <a:cubicBezTo>
                  <a:pt x="1209757" y="10403"/>
                  <a:pt x="1191272" y="15803"/>
                  <a:pt x="1147198" y="23149"/>
                </a:cubicBezTo>
                <a:cubicBezTo>
                  <a:pt x="1022772" y="43887"/>
                  <a:pt x="1108768" y="24076"/>
                  <a:pt x="1019877" y="46298"/>
                </a:cubicBezTo>
                <a:cubicBezTo>
                  <a:pt x="1012160" y="54015"/>
                  <a:pt x="1005249" y="62631"/>
                  <a:pt x="996727" y="69448"/>
                </a:cubicBezTo>
                <a:cubicBezTo>
                  <a:pt x="985864" y="78138"/>
                  <a:pt x="971840" y="82760"/>
                  <a:pt x="962003" y="92597"/>
                </a:cubicBezTo>
                <a:cubicBezTo>
                  <a:pt x="952166" y="102434"/>
                  <a:pt x="947544" y="116458"/>
                  <a:pt x="938854" y="127321"/>
                </a:cubicBezTo>
                <a:cubicBezTo>
                  <a:pt x="932037" y="135843"/>
                  <a:pt x="923421" y="142754"/>
                  <a:pt x="915704" y="150471"/>
                </a:cubicBezTo>
                <a:cubicBezTo>
                  <a:pt x="895604" y="210775"/>
                  <a:pt x="917297" y="162948"/>
                  <a:pt x="880980" y="208344"/>
                </a:cubicBezTo>
                <a:cubicBezTo>
                  <a:pt x="872290" y="219207"/>
                  <a:pt x="867668" y="233231"/>
                  <a:pt x="857831" y="243068"/>
                </a:cubicBezTo>
                <a:cubicBezTo>
                  <a:pt x="847994" y="252905"/>
                  <a:pt x="833970" y="257527"/>
                  <a:pt x="823107" y="266217"/>
                </a:cubicBezTo>
                <a:cubicBezTo>
                  <a:pt x="777711" y="302534"/>
                  <a:pt x="825538" y="280841"/>
                  <a:pt x="765234" y="300941"/>
                </a:cubicBezTo>
                <a:cubicBezTo>
                  <a:pt x="745992" y="320183"/>
                  <a:pt x="733643" y="335558"/>
                  <a:pt x="707360" y="347240"/>
                </a:cubicBezTo>
                <a:cubicBezTo>
                  <a:pt x="685062" y="357150"/>
                  <a:pt x="659738" y="359477"/>
                  <a:pt x="637912" y="370390"/>
                </a:cubicBezTo>
                <a:cubicBezTo>
                  <a:pt x="617758" y="380467"/>
                  <a:pt x="581778" y="401184"/>
                  <a:pt x="556889" y="405114"/>
                </a:cubicBezTo>
                <a:cubicBezTo>
                  <a:pt x="495438" y="414817"/>
                  <a:pt x="371694" y="428263"/>
                  <a:pt x="371694" y="428263"/>
                </a:cubicBezTo>
                <a:cubicBezTo>
                  <a:pt x="252089" y="424405"/>
                  <a:pt x="131865" y="429437"/>
                  <a:pt x="12879" y="416688"/>
                </a:cubicBezTo>
                <a:cubicBezTo>
                  <a:pt x="-953" y="415206"/>
                  <a:pt x="37766" y="403375"/>
                  <a:pt x="47603" y="393539"/>
                </a:cubicBezTo>
                <a:cubicBezTo>
                  <a:pt x="107760" y="333383"/>
                  <a:pt x="36634" y="381480"/>
                  <a:pt x="93902" y="335665"/>
                </a:cubicBezTo>
                <a:cubicBezTo>
                  <a:pt x="104765" y="326975"/>
                  <a:pt x="136342" y="300941"/>
                  <a:pt x="128626" y="312516"/>
                </a:cubicBezTo>
                <a:cubicBezTo>
                  <a:pt x="113493" y="335216"/>
                  <a:pt x="85887" y="347690"/>
                  <a:pt x="70753" y="370390"/>
                </a:cubicBezTo>
                <a:cubicBezTo>
                  <a:pt x="38523" y="418734"/>
                  <a:pt x="57440" y="395277"/>
                  <a:pt x="12879" y="439838"/>
                </a:cubicBezTo>
                <a:cubicBezTo>
                  <a:pt x="9021" y="451413"/>
                  <a:pt x="-4152" y="463649"/>
                  <a:pt x="1304" y="474562"/>
                </a:cubicBezTo>
                <a:cubicBezTo>
                  <a:pt x="6760" y="485475"/>
                  <a:pt x="25566" y="479859"/>
                  <a:pt x="36028" y="486136"/>
                </a:cubicBezTo>
                <a:cubicBezTo>
                  <a:pt x="104748" y="527367"/>
                  <a:pt x="4548" y="492723"/>
                  <a:pt x="93902" y="532435"/>
                </a:cubicBezTo>
                <a:cubicBezTo>
                  <a:pt x="116200" y="542345"/>
                  <a:pt x="163350" y="555584"/>
                  <a:pt x="163350" y="555584"/>
                </a:cubicBezTo>
              </a:path>
            </a:pathLst>
          </a:cu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6936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61963" y="1341438"/>
            <a:ext cx="4635500" cy="50180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3200" b="1" dirty="0">
                <a:solidFill>
                  <a:srgbClr val="660066"/>
                </a:solidFill>
                <a:latin typeface="Courier"/>
                <a:cs typeface="Courier"/>
              </a:rPr>
              <a:t>public</a:t>
            </a:r>
            <a:r>
              <a:rPr lang="en-US" sz="32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200" b="1" dirty="0">
                <a:solidFill>
                  <a:srgbClr val="660066"/>
                </a:solidFill>
                <a:latin typeface="Courier"/>
                <a:cs typeface="Courier"/>
              </a:rPr>
              <a:t>void</a:t>
            </a:r>
            <a:r>
              <a:rPr lang="en-US" sz="32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run(){</a:t>
            </a:r>
          </a:p>
          <a:p>
            <a:pPr>
              <a:defRPr/>
            </a:pPr>
            <a:r>
              <a:rPr lang="en-US" sz="3200" dirty="0">
                <a:solidFill>
                  <a:schemeClr val="bg2"/>
                </a:solidFill>
                <a:latin typeface="Courier"/>
                <a:cs typeface="Courier"/>
              </a:rPr>
              <a:t>   </a:t>
            </a:r>
            <a:r>
              <a:rPr lang="en-US" sz="3200" b="1" dirty="0">
                <a:solidFill>
                  <a:srgbClr val="660066"/>
                </a:solidFill>
                <a:latin typeface="Courier"/>
                <a:cs typeface="Courier"/>
              </a:rPr>
              <a:t>double</a:t>
            </a:r>
            <a:r>
              <a:rPr lang="en-US" sz="32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v = 8;</a:t>
            </a:r>
          </a:p>
          <a:p>
            <a:pPr>
              <a:defRPr/>
            </a:pPr>
            <a:r>
              <a:rPr lang="en-US" sz="3200" dirty="0">
                <a:solidFill>
                  <a:schemeClr val="bg2"/>
                </a:solidFill>
                <a:latin typeface="Courier"/>
                <a:cs typeface="Courier"/>
              </a:rPr>
              <a:t>   </a:t>
            </a:r>
            <a:r>
              <a:rPr lang="en-US" sz="3200" b="1" dirty="0">
                <a:solidFill>
                  <a:srgbClr val="660066"/>
                </a:solidFill>
                <a:latin typeface="Courier"/>
                <a:cs typeface="Courier"/>
              </a:rPr>
              <a:t>if</a:t>
            </a: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(</a:t>
            </a:r>
            <a:r>
              <a:rPr lang="en-US" sz="3200" i="1" dirty="0">
                <a:solidFill>
                  <a:srgbClr val="000000"/>
                </a:solidFill>
                <a:latin typeface="+mj-lt"/>
                <a:cs typeface="Courier"/>
              </a:rPr>
              <a:t>condition</a:t>
            </a: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){</a:t>
            </a:r>
          </a:p>
          <a:p>
            <a:pPr>
              <a:defRPr/>
            </a:pPr>
            <a:r>
              <a:rPr lang="en-US" sz="3200" dirty="0">
                <a:solidFill>
                  <a:schemeClr val="bg2"/>
                </a:solidFill>
                <a:latin typeface="Courier"/>
                <a:cs typeface="Courier"/>
              </a:rPr>
              <a:t>      </a:t>
            </a: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v = 4;</a:t>
            </a:r>
          </a:p>
          <a:p>
            <a:pPr>
              <a:defRPr/>
            </a:pP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      </a:t>
            </a:r>
            <a:r>
              <a:rPr lang="en-US" sz="3200" i="1" dirty="0">
                <a:solidFill>
                  <a:srgbClr val="000000"/>
                </a:solidFill>
                <a:latin typeface="+mj-lt"/>
                <a:cs typeface="Courier"/>
              </a:rPr>
              <a:t>… some code</a:t>
            </a:r>
          </a:p>
          <a:p>
            <a:pPr>
              <a:defRPr/>
            </a:pP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   }</a:t>
            </a:r>
          </a:p>
          <a:p>
            <a:pPr>
              <a:defRPr/>
            </a:pPr>
            <a:r>
              <a:rPr lang="en-US" sz="3200" i="1" dirty="0">
                <a:solidFill>
                  <a:srgbClr val="000000"/>
                </a:solidFill>
                <a:latin typeface="+mj-lt"/>
                <a:cs typeface="Courier"/>
              </a:rPr>
              <a:t>      … some other code</a:t>
            </a:r>
          </a:p>
          <a:p>
            <a:pPr>
              <a:defRPr/>
            </a:pP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}</a:t>
            </a:r>
          </a:p>
          <a:p>
            <a:pPr>
              <a:defRPr/>
            </a:pPr>
            <a:endParaRPr lang="en-US" sz="3200" dirty="0">
              <a:solidFill>
                <a:schemeClr val="bg2"/>
              </a:solidFill>
              <a:latin typeface="Courier"/>
              <a:cs typeface="Courier"/>
            </a:endParaRPr>
          </a:p>
          <a:p>
            <a:pPr>
              <a:defRPr/>
            </a:pPr>
            <a:endParaRPr lang="en-US" sz="3200" dirty="0">
              <a:solidFill>
                <a:schemeClr val="bg2"/>
              </a:solidFill>
              <a:latin typeface="Courier"/>
              <a:cs typeface="Courier"/>
            </a:endParaRPr>
          </a:p>
        </p:txBody>
      </p:sp>
      <p:pic>
        <p:nvPicPr>
          <p:cNvPr id="76805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5488" y="3333750"/>
            <a:ext cx="2068512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6806" name="Rectangle 7"/>
          <p:cNvSpPr>
            <a:spLocks noChangeArrowheads="1"/>
          </p:cNvSpPr>
          <p:nvPr/>
        </p:nvSpPr>
        <p:spPr bwMode="auto">
          <a:xfrm>
            <a:off x="7693025" y="4265613"/>
            <a:ext cx="423863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v</a:t>
            </a:r>
            <a:endParaRPr lang="en-US" sz="4000"/>
          </a:p>
        </p:txBody>
      </p:sp>
      <p:sp>
        <p:nvSpPr>
          <p:cNvPr id="76807" name="Rectangle 8"/>
          <p:cNvSpPr>
            <a:spLocks noChangeArrowheads="1"/>
          </p:cNvSpPr>
          <p:nvPr/>
        </p:nvSpPr>
        <p:spPr bwMode="auto">
          <a:xfrm>
            <a:off x="7686675" y="3524250"/>
            <a:ext cx="4762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4</a:t>
            </a:r>
            <a:endParaRPr lang="en-US" sz="4000"/>
          </a:p>
        </p:txBody>
      </p:sp>
      <p:sp>
        <p:nvSpPr>
          <p:cNvPr id="10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>
                <a:latin typeface="Calibri"/>
                <a:cs typeface="Calibri"/>
              </a:rPr>
              <a:t>Live until end of their code block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471613" y="5194300"/>
            <a:ext cx="5226611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rgbClr val="0027FF"/>
                </a:solidFill>
                <a:latin typeface="+mj-lt"/>
              </a:rPr>
              <a:t>It dies here (at the end of its code block)</a:t>
            </a:r>
          </a:p>
        </p:txBody>
      </p:sp>
      <p:sp>
        <p:nvSpPr>
          <p:cNvPr id="12" name="Freeform 11"/>
          <p:cNvSpPr/>
          <p:nvPr/>
        </p:nvSpPr>
        <p:spPr>
          <a:xfrm>
            <a:off x="902825" y="5150548"/>
            <a:ext cx="613459" cy="362989"/>
          </a:xfrm>
          <a:custGeom>
            <a:avLst/>
            <a:gdLst>
              <a:gd name="connsiteX0" fmla="*/ 613459 w 613459"/>
              <a:gd name="connsiteY0" fmla="*/ 347427 h 362989"/>
              <a:gd name="connsiteX1" fmla="*/ 405114 w 613459"/>
              <a:gd name="connsiteY1" fmla="*/ 347427 h 362989"/>
              <a:gd name="connsiteX2" fmla="*/ 370390 w 613459"/>
              <a:gd name="connsiteY2" fmla="*/ 335852 h 362989"/>
              <a:gd name="connsiteX3" fmla="*/ 312517 w 613459"/>
              <a:gd name="connsiteY3" fmla="*/ 289553 h 362989"/>
              <a:gd name="connsiteX4" fmla="*/ 277793 w 613459"/>
              <a:gd name="connsiteY4" fmla="*/ 277979 h 362989"/>
              <a:gd name="connsiteX5" fmla="*/ 254643 w 613459"/>
              <a:gd name="connsiteY5" fmla="*/ 254829 h 362989"/>
              <a:gd name="connsiteX6" fmla="*/ 196770 w 613459"/>
              <a:gd name="connsiteY6" fmla="*/ 208530 h 362989"/>
              <a:gd name="connsiteX7" fmla="*/ 173621 w 613459"/>
              <a:gd name="connsiteY7" fmla="*/ 173806 h 362989"/>
              <a:gd name="connsiteX8" fmla="*/ 150471 w 613459"/>
              <a:gd name="connsiteY8" fmla="*/ 150657 h 362989"/>
              <a:gd name="connsiteX9" fmla="*/ 127322 w 613459"/>
              <a:gd name="connsiteY9" fmla="*/ 115933 h 362989"/>
              <a:gd name="connsiteX10" fmla="*/ 46299 w 613459"/>
              <a:gd name="connsiteY10" fmla="*/ 46485 h 362989"/>
              <a:gd name="connsiteX11" fmla="*/ 11575 w 613459"/>
              <a:gd name="connsiteY11" fmla="*/ 11761 h 362989"/>
              <a:gd name="connsiteX12" fmla="*/ 0 w 613459"/>
              <a:gd name="connsiteY12" fmla="*/ 162232 h 362989"/>
              <a:gd name="connsiteX13" fmla="*/ 23150 w 613459"/>
              <a:gd name="connsiteY13" fmla="*/ 11761 h 362989"/>
              <a:gd name="connsiteX14" fmla="*/ 208345 w 613459"/>
              <a:gd name="connsiteY14" fmla="*/ 186 h 362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13459" h="362989">
                <a:moveTo>
                  <a:pt x="613459" y="347427"/>
                </a:moveTo>
                <a:cubicBezTo>
                  <a:pt x="521195" y="370492"/>
                  <a:pt x="560659" y="365726"/>
                  <a:pt x="405114" y="347427"/>
                </a:cubicBezTo>
                <a:cubicBezTo>
                  <a:pt x="392997" y="346001"/>
                  <a:pt x="381303" y="341308"/>
                  <a:pt x="370390" y="335852"/>
                </a:cubicBezTo>
                <a:cubicBezTo>
                  <a:pt x="231384" y="266349"/>
                  <a:pt x="420186" y="354155"/>
                  <a:pt x="312517" y="289553"/>
                </a:cubicBezTo>
                <a:cubicBezTo>
                  <a:pt x="302055" y="283276"/>
                  <a:pt x="289368" y="281837"/>
                  <a:pt x="277793" y="277979"/>
                </a:cubicBezTo>
                <a:cubicBezTo>
                  <a:pt x="270076" y="270262"/>
                  <a:pt x="263165" y="261646"/>
                  <a:pt x="254643" y="254829"/>
                </a:cubicBezTo>
                <a:cubicBezTo>
                  <a:pt x="221217" y="228089"/>
                  <a:pt x="221614" y="239585"/>
                  <a:pt x="196770" y="208530"/>
                </a:cubicBezTo>
                <a:cubicBezTo>
                  <a:pt x="188080" y="197667"/>
                  <a:pt x="182311" y="184669"/>
                  <a:pt x="173621" y="173806"/>
                </a:cubicBezTo>
                <a:cubicBezTo>
                  <a:pt x="166804" y="165285"/>
                  <a:pt x="157288" y="159178"/>
                  <a:pt x="150471" y="150657"/>
                </a:cubicBezTo>
                <a:cubicBezTo>
                  <a:pt x="141781" y="139794"/>
                  <a:pt x="136375" y="126495"/>
                  <a:pt x="127322" y="115933"/>
                </a:cubicBezTo>
                <a:cubicBezTo>
                  <a:pt x="57768" y="34786"/>
                  <a:pt x="107736" y="97682"/>
                  <a:pt x="46299" y="46485"/>
                </a:cubicBezTo>
                <a:cubicBezTo>
                  <a:pt x="33724" y="36006"/>
                  <a:pt x="23150" y="23336"/>
                  <a:pt x="11575" y="11761"/>
                </a:cubicBezTo>
                <a:cubicBezTo>
                  <a:pt x="7717" y="61918"/>
                  <a:pt x="0" y="111927"/>
                  <a:pt x="0" y="162232"/>
                </a:cubicBezTo>
                <a:cubicBezTo>
                  <a:pt x="0" y="246788"/>
                  <a:pt x="3337" y="16423"/>
                  <a:pt x="23150" y="11761"/>
                </a:cubicBezTo>
                <a:cubicBezTo>
                  <a:pt x="83358" y="-2406"/>
                  <a:pt x="208345" y="186"/>
                  <a:pt x="208345" y="186"/>
                </a:cubicBezTo>
              </a:path>
            </a:pathLst>
          </a:cu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62224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61963" y="1341438"/>
            <a:ext cx="4635500" cy="50180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3200" b="1" dirty="0">
                <a:solidFill>
                  <a:srgbClr val="660066"/>
                </a:solidFill>
                <a:latin typeface="Courier"/>
                <a:cs typeface="Courier"/>
              </a:rPr>
              <a:t>public</a:t>
            </a:r>
            <a:r>
              <a:rPr lang="en-US" sz="32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200" b="1" dirty="0">
                <a:solidFill>
                  <a:srgbClr val="660066"/>
                </a:solidFill>
                <a:latin typeface="Courier"/>
                <a:cs typeface="Courier"/>
              </a:rPr>
              <a:t>void</a:t>
            </a:r>
            <a:r>
              <a:rPr lang="en-US" sz="32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run(){</a:t>
            </a:r>
          </a:p>
          <a:p>
            <a:pPr>
              <a:defRPr/>
            </a:pPr>
            <a:r>
              <a:rPr lang="en-US" sz="3200" dirty="0">
                <a:solidFill>
                  <a:schemeClr val="bg2"/>
                </a:solidFill>
                <a:latin typeface="Courier"/>
                <a:cs typeface="Courier"/>
              </a:rPr>
              <a:t>   </a:t>
            </a:r>
            <a:r>
              <a:rPr lang="en-US" sz="3200" b="1" dirty="0">
                <a:solidFill>
                  <a:srgbClr val="660066"/>
                </a:solidFill>
                <a:latin typeface="Courier"/>
                <a:cs typeface="Courier"/>
              </a:rPr>
              <a:t>double</a:t>
            </a:r>
            <a:r>
              <a:rPr lang="en-US" sz="32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v = 8;</a:t>
            </a:r>
          </a:p>
          <a:p>
            <a:pPr>
              <a:defRPr/>
            </a:pPr>
            <a:r>
              <a:rPr lang="en-US" sz="3200" dirty="0">
                <a:solidFill>
                  <a:schemeClr val="bg2"/>
                </a:solidFill>
                <a:latin typeface="Courier"/>
                <a:cs typeface="Courier"/>
              </a:rPr>
              <a:t>   </a:t>
            </a:r>
            <a:r>
              <a:rPr lang="en-US" sz="3200" b="1" dirty="0">
                <a:solidFill>
                  <a:srgbClr val="660066"/>
                </a:solidFill>
                <a:latin typeface="Courier"/>
                <a:cs typeface="Courier"/>
              </a:rPr>
              <a:t>if</a:t>
            </a: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(</a:t>
            </a:r>
            <a:r>
              <a:rPr lang="en-US" sz="3200" i="1" dirty="0">
                <a:solidFill>
                  <a:srgbClr val="000000"/>
                </a:solidFill>
                <a:latin typeface="+mj-lt"/>
                <a:cs typeface="Courier"/>
              </a:rPr>
              <a:t>condition</a:t>
            </a: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){</a:t>
            </a:r>
          </a:p>
          <a:p>
            <a:pPr>
              <a:defRPr/>
            </a:pPr>
            <a:r>
              <a:rPr lang="en-US" sz="3200" dirty="0">
                <a:solidFill>
                  <a:schemeClr val="bg2"/>
                </a:solidFill>
                <a:latin typeface="Courier"/>
                <a:cs typeface="Courier"/>
              </a:rPr>
              <a:t>      </a:t>
            </a: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v = 4;</a:t>
            </a:r>
          </a:p>
          <a:p>
            <a:pPr>
              <a:defRPr/>
            </a:pP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      </a:t>
            </a:r>
            <a:r>
              <a:rPr lang="en-US" sz="3200" i="1" dirty="0">
                <a:solidFill>
                  <a:srgbClr val="000000"/>
                </a:solidFill>
                <a:latin typeface="+mj-lt"/>
                <a:cs typeface="Courier"/>
              </a:rPr>
              <a:t>… some code</a:t>
            </a:r>
          </a:p>
          <a:p>
            <a:pPr>
              <a:defRPr/>
            </a:pP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   }</a:t>
            </a:r>
          </a:p>
          <a:p>
            <a:pPr>
              <a:defRPr/>
            </a:pPr>
            <a:r>
              <a:rPr lang="en-US" sz="3200" i="1" dirty="0">
                <a:solidFill>
                  <a:srgbClr val="000000"/>
                </a:solidFill>
                <a:latin typeface="+mj-lt"/>
                <a:cs typeface="Courier"/>
              </a:rPr>
              <a:t>      … some other code</a:t>
            </a:r>
          </a:p>
          <a:p>
            <a:pPr>
              <a:defRPr/>
            </a:pP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}</a:t>
            </a:r>
          </a:p>
          <a:p>
            <a:pPr>
              <a:defRPr/>
            </a:pPr>
            <a:endParaRPr lang="en-US" sz="3200" dirty="0">
              <a:solidFill>
                <a:schemeClr val="bg2"/>
              </a:solidFill>
              <a:latin typeface="Courier"/>
              <a:cs typeface="Courier"/>
            </a:endParaRPr>
          </a:p>
          <a:p>
            <a:pPr>
              <a:defRPr/>
            </a:pPr>
            <a:endParaRPr lang="en-US" sz="3200" dirty="0">
              <a:solidFill>
                <a:schemeClr val="bg2"/>
              </a:solidFill>
              <a:latin typeface="Courier"/>
              <a:cs typeface="Courier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71613" y="5194300"/>
            <a:ext cx="5226611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rgbClr val="0027FF"/>
                </a:solidFill>
                <a:latin typeface="+mj-lt"/>
              </a:rPr>
              <a:t>It dies here (at the end of its code block)</a:t>
            </a:r>
          </a:p>
        </p:txBody>
      </p:sp>
      <p:pic>
        <p:nvPicPr>
          <p:cNvPr id="78853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4625" y="2078038"/>
            <a:ext cx="2835275" cy="330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>
                <a:latin typeface="Calibri"/>
                <a:cs typeface="Calibri"/>
              </a:rPr>
              <a:t>Live until end of their code block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2" name="Freeform 1"/>
          <p:cNvSpPr/>
          <p:nvPr/>
        </p:nvSpPr>
        <p:spPr>
          <a:xfrm>
            <a:off x="902825" y="5150548"/>
            <a:ext cx="613459" cy="362989"/>
          </a:xfrm>
          <a:custGeom>
            <a:avLst/>
            <a:gdLst>
              <a:gd name="connsiteX0" fmla="*/ 613459 w 613459"/>
              <a:gd name="connsiteY0" fmla="*/ 347427 h 362989"/>
              <a:gd name="connsiteX1" fmla="*/ 405114 w 613459"/>
              <a:gd name="connsiteY1" fmla="*/ 347427 h 362989"/>
              <a:gd name="connsiteX2" fmla="*/ 370390 w 613459"/>
              <a:gd name="connsiteY2" fmla="*/ 335852 h 362989"/>
              <a:gd name="connsiteX3" fmla="*/ 312517 w 613459"/>
              <a:gd name="connsiteY3" fmla="*/ 289553 h 362989"/>
              <a:gd name="connsiteX4" fmla="*/ 277793 w 613459"/>
              <a:gd name="connsiteY4" fmla="*/ 277979 h 362989"/>
              <a:gd name="connsiteX5" fmla="*/ 254643 w 613459"/>
              <a:gd name="connsiteY5" fmla="*/ 254829 h 362989"/>
              <a:gd name="connsiteX6" fmla="*/ 196770 w 613459"/>
              <a:gd name="connsiteY6" fmla="*/ 208530 h 362989"/>
              <a:gd name="connsiteX7" fmla="*/ 173621 w 613459"/>
              <a:gd name="connsiteY7" fmla="*/ 173806 h 362989"/>
              <a:gd name="connsiteX8" fmla="*/ 150471 w 613459"/>
              <a:gd name="connsiteY8" fmla="*/ 150657 h 362989"/>
              <a:gd name="connsiteX9" fmla="*/ 127322 w 613459"/>
              <a:gd name="connsiteY9" fmla="*/ 115933 h 362989"/>
              <a:gd name="connsiteX10" fmla="*/ 46299 w 613459"/>
              <a:gd name="connsiteY10" fmla="*/ 46485 h 362989"/>
              <a:gd name="connsiteX11" fmla="*/ 11575 w 613459"/>
              <a:gd name="connsiteY11" fmla="*/ 11761 h 362989"/>
              <a:gd name="connsiteX12" fmla="*/ 0 w 613459"/>
              <a:gd name="connsiteY12" fmla="*/ 162232 h 362989"/>
              <a:gd name="connsiteX13" fmla="*/ 23150 w 613459"/>
              <a:gd name="connsiteY13" fmla="*/ 11761 h 362989"/>
              <a:gd name="connsiteX14" fmla="*/ 208345 w 613459"/>
              <a:gd name="connsiteY14" fmla="*/ 186 h 362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13459" h="362989">
                <a:moveTo>
                  <a:pt x="613459" y="347427"/>
                </a:moveTo>
                <a:cubicBezTo>
                  <a:pt x="521195" y="370492"/>
                  <a:pt x="560659" y="365726"/>
                  <a:pt x="405114" y="347427"/>
                </a:cubicBezTo>
                <a:cubicBezTo>
                  <a:pt x="392997" y="346001"/>
                  <a:pt x="381303" y="341308"/>
                  <a:pt x="370390" y="335852"/>
                </a:cubicBezTo>
                <a:cubicBezTo>
                  <a:pt x="231384" y="266349"/>
                  <a:pt x="420186" y="354155"/>
                  <a:pt x="312517" y="289553"/>
                </a:cubicBezTo>
                <a:cubicBezTo>
                  <a:pt x="302055" y="283276"/>
                  <a:pt x="289368" y="281837"/>
                  <a:pt x="277793" y="277979"/>
                </a:cubicBezTo>
                <a:cubicBezTo>
                  <a:pt x="270076" y="270262"/>
                  <a:pt x="263165" y="261646"/>
                  <a:pt x="254643" y="254829"/>
                </a:cubicBezTo>
                <a:cubicBezTo>
                  <a:pt x="221217" y="228089"/>
                  <a:pt x="221614" y="239585"/>
                  <a:pt x="196770" y="208530"/>
                </a:cubicBezTo>
                <a:cubicBezTo>
                  <a:pt x="188080" y="197667"/>
                  <a:pt x="182311" y="184669"/>
                  <a:pt x="173621" y="173806"/>
                </a:cubicBezTo>
                <a:cubicBezTo>
                  <a:pt x="166804" y="165285"/>
                  <a:pt x="157288" y="159178"/>
                  <a:pt x="150471" y="150657"/>
                </a:cubicBezTo>
                <a:cubicBezTo>
                  <a:pt x="141781" y="139794"/>
                  <a:pt x="136375" y="126495"/>
                  <a:pt x="127322" y="115933"/>
                </a:cubicBezTo>
                <a:cubicBezTo>
                  <a:pt x="57768" y="34786"/>
                  <a:pt x="107736" y="97682"/>
                  <a:pt x="46299" y="46485"/>
                </a:cubicBezTo>
                <a:cubicBezTo>
                  <a:pt x="33724" y="36006"/>
                  <a:pt x="23150" y="23336"/>
                  <a:pt x="11575" y="11761"/>
                </a:cubicBezTo>
                <a:cubicBezTo>
                  <a:pt x="7717" y="61918"/>
                  <a:pt x="0" y="111927"/>
                  <a:pt x="0" y="162232"/>
                </a:cubicBezTo>
                <a:cubicBezTo>
                  <a:pt x="0" y="246788"/>
                  <a:pt x="3337" y="16423"/>
                  <a:pt x="23150" y="11761"/>
                </a:cubicBezTo>
                <a:cubicBezTo>
                  <a:pt x="83358" y="-2406"/>
                  <a:pt x="208345" y="186"/>
                  <a:pt x="208345" y="186"/>
                </a:cubicBezTo>
              </a:path>
            </a:pathLst>
          </a:cu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17176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16347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61963" y="1341438"/>
            <a:ext cx="4628190" cy="501675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3200" b="1" dirty="0">
                <a:solidFill>
                  <a:srgbClr val="660066"/>
                </a:solidFill>
                <a:latin typeface="Courier"/>
                <a:cs typeface="Courier"/>
              </a:rPr>
              <a:t>public</a:t>
            </a:r>
            <a:r>
              <a:rPr lang="en-US" sz="32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200" b="1" dirty="0">
                <a:solidFill>
                  <a:srgbClr val="660066"/>
                </a:solidFill>
                <a:latin typeface="Courier"/>
                <a:cs typeface="Courier"/>
              </a:rPr>
              <a:t>void</a:t>
            </a:r>
            <a:r>
              <a:rPr lang="en-US" sz="32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run(){</a:t>
            </a:r>
          </a:p>
          <a:p>
            <a:pPr>
              <a:defRPr/>
            </a:pPr>
            <a:r>
              <a:rPr lang="en-US" sz="3200" b="1" dirty="0">
                <a:solidFill>
                  <a:srgbClr val="660066"/>
                </a:solidFill>
                <a:latin typeface="Courier"/>
                <a:cs typeface="Courier"/>
              </a:rPr>
              <a:t>   </a:t>
            </a:r>
            <a:r>
              <a:rPr lang="en-US" sz="3200" i="1" dirty="0">
                <a:solidFill>
                  <a:srgbClr val="000000"/>
                </a:solidFill>
                <a:cs typeface="Courier"/>
              </a:rPr>
              <a:t>… some code</a:t>
            </a:r>
            <a:r>
              <a:rPr lang="en-US" sz="3200" b="1" dirty="0">
                <a:solidFill>
                  <a:srgbClr val="000000"/>
                </a:solidFill>
                <a:latin typeface="Courier"/>
                <a:cs typeface="Courier"/>
              </a:rPr>
              <a:t>   </a:t>
            </a:r>
          </a:p>
          <a:p>
            <a:pPr>
              <a:defRPr/>
            </a:pPr>
            <a:r>
              <a:rPr lang="en-US" sz="3200" b="1" dirty="0">
                <a:solidFill>
                  <a:srgbClr val="660066"/>
                </a:solidFill>
                <a:latin typeface="Courier"/>
                <a:cs typeface="Courier"/>
              </a:rPr>
              <a:t>   if</a:t>
            </a: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(</a:t>
            </a:r>
            <a:r>
              <a:rPr lang="en-US" sz="3200" i="1" dirty="0">
                <a:solidFill>
                  <a:srgbClr val="000000"/>
                </a:solidFill>
                <a:latin typeface="+mj-lt"/>
                <a:cs typeface="Courier"/>
              </a:rPr>
              <a:t>condition</a:t>
            </a: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){</a:t>
            </a:r>
          </a:p>
          <a:p>
            <a:pPr>
              <a:defRPr/>
            </a:pPr>
            <a:r>
              <a:rPr lang="en-US" sz="3200" dirty="0">
                <a:solidFill>
                  <a:schemeClr val="bg2"/>
                </a:solidFill>
                <a:latin typeface="Courier"/>
                <a:cs typeface="Courier"/>
              </a:rPr>
              <a:t>      </a:t>
            </a:r>
            <a:r>
              <a:rPr lang="en-US" sz="3200" b="1" dirty="0" err="1">
                <a:solidFill>
                  <a:srgbClr val="7030A0"/>
                </a:solidFill>
                <a:latin typeface="Courier"/>
                <a:cs typeface="Courier"/>
              </a:rPr>
              <a:t>int</a:t>
            </a:r>
            <a:r>
              <a:rPr lang="en-US" sz="3200" b="1" dirty="0">
                <a:solidFill>
                  <a:srgbClr val="7030A0"/>
                </a:solidFill>
                <a:latin typeface="Courier"/>
                <a:cs typeface="Courier"/>
              </a:rPr>
              <a:t> </a:t>
            </a: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w = 4;</a:t>
            </a:r>
          </a:p>
          <a:p>
            <a:pPr>
              <a:defRPr/>
            </a:pP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      </a:t>
            </a:r>
            <a:r>
              <a:rPr lang="en-US" sz="3200" i="1" dirty="0">
                <a:solidFill>
                  <a:srgbClr val="000000"/>
                </a:solidFill>
                <a:latin typeface="+mj-lt"/>
                <a:cs typeface="Courier"/>
              </a:rPr>
              <a:t>… some code</a:t>
            </a:r>
          </a:p>
          <a:p>
            <a:pPr>
              <a:defRPr/>
            </a:pP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   }</a:t>
            </a:r>
          </a:p>
          <a:p>
            <a:pPr>
              <a:defRPr/>
            </a:pPr>
            <a:r>
              <a:rPr lang="en-US" sz="3200" i="1" dirty="0">
                <a:solidFill>
                  <a:srgbClr val="000000"/>
                </a:solidFill>
                <a:latin typeface="+mj-lt"/>
                <a:cs typeface="Courier"/>
              </a:rPr>
              <a:t>      … some other code</a:t>
            </a:r>
          </a:p>
          <a:p>
            <a:pPr>
              <a:defRPr/>
            </a:pP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}</a:t>
            </a:r>
          </a:p>
          <a:p>
            <a:pPr>
              <a:defRPr/>
            </a:pPr>
            <a:endParaRPr lang="en-US" sz="3200" dirty="0">
              <a:solidFill>
                <a:schemeClr val="bg2"/>
              </a:solidFill>
              <a:latin typeface="Courier"/>
              <a:cs typeface="Courier"/>
            </a:endParaRPr>
          </a:p>
          <a:p>
            <a:pPr>
              <a:defRPr/>
            </a:pPr>
            <a:endParaRPr lang="en-US" sz="3200" dirty="0">
              <a:solidFill>
                <a:schemeClr val="bg2"/>
              </a:solidFill>
              <a:latin typeface="Courier"/>
              <a:cs typeface="Courier"/>
            </a:endParaRPr>
          </a:p>
        </p:txBody>
      </p:sp>
      <p:sp>
        <p:nvSpPr>
          <p:cNvPr id="8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dirty="0">
                <a:latin typeface="Calibri"/>
                <a:cs typeface="Calibri"/>
              </a:rPr>
              <a:t>Example 2</a:t>
            </a:r>
          </a:p>
        </p:txBody>
      </p:sp>
      <p:sp>
        <p:nvSpPr>
          <p:cNvPr id="11" name="Freeform 10"/>
          <p:cNvSpPr/>
          <p:nvPr/>
        </p:nvSpPr>
        <p:spPr>
          <a:xfrm>
            <a:off x="949124" y="2789499"/>
            <a:ext cx="4305782" cy="1527858"/>
          </a:xfrm>
          <a:custGeom>
            <a:avLst/>
            <a:gdLst>
              <a:gd name="connsiteX0" fmla="*/ 2095018 w 4190035"/>
              <a:gd name="connsiteY0" fmla="*/ 57874 h 2025570"/>
              <a:gd name="connsiteX1" fmla="*/ 1921398 w 4190035"/>
              <a:gd name="connsiteY1" fmla="*/ 81023 h 2025570"/>
              <a:gd name="connsiteX2" fmla="*/ 1886673 w 4190035"/>
              <a:gd name="connsiteY2" fmla="*/ 92598 h 2025570"/>
              <a:gd name="connsiteX3" fmla="*/ 1805651 w 4190035"/>
              <a:gd name="connsiteY3" fmla="*/ 104172 h 2025570"/>
              <a:gd name="connsiteX4" fmla="*/ 1099595 w 4190035"/>
              <a:gd name="connsiteY4" fmla="*/ 81023 h 2025570"/>
              <a:gd name="connsiteX5" fmla="*/ 1053296 w 4190035"/>
              <a:gd name="connsiteY5" fmla="*/ 69448 h 2025570"/>
              <a:gd name="connsiteX6" fmla="*/ 960699 w 4190035"/>
              <a:gd name="connsiteY6" fmla="*/ 57874 h 2025570"/>
              <a:gd name="connsiteX7" fmla="*/ 787079 w 4190035"/>
              <a:gd name="connsiteY7" fmla="*/ 46299 h 2025570"/>
              <a:gd name="connsiteX8" fmla="*/ 532435 w 4190035"/>
              <a:gd name="connsiteY8" fmla="*/ 57874 h 2025570"/>
              <a:gd name="connsiteX9" fmla="*/ 462987 w 4190035"/>
              <a:gd name="connsiteY9" fmla="*/ 69448 h 2025570"/>
              <a:gd name="connsiteX10" fmla="*/ 358815 w 4190035"/>
              <a:gd name="connsiteY10" fmla="*/ 81023 h 2025570"/>
              <a:gd name="connsiteX11" fmla="*/ 254643 w 4190035"/>
              <a:gd name="connsiteY11" fmla="*/ 104172 h 2025570"/>
              <a:gd name="connsiteX12" fmla="*/ 150471 w 4190035"/>
              <a:gd name="connsiteY12" fmla="*/ 150471 h 2025570"/>
              <a:gd name="connsiteX13" fmla="*/ 92598 w 4190035"/>
              <a:gd name="connsiteY13" fmla="*/ 219919 h 2025570"/>
              <a:gd name="connsiteX14" fmla="*/ 57873 w 4190035"/>
              <a:gd name="connsiteY14" fmla="*/ 335666 h 2025570"/>
              <a:gd name="connsiteX15" fmla="*/ 46299 w 4190035"/>
              <a:gd name="connsiteY15" fmla="*/ 370390 h 2025570"/>
              <a:gd name="connsiteX16" fmla="*/ 34724 w 4190035"/>
              <a:gd name="connsiteY16" fmla="*/ 405114 h 2025570"/>
              <a:gd name="connsiteX17" fmla="*/ 23149 w 4190035"/>
              <a:gd name="connsiteY17" fmla="*/ 486137 h 2025570"/>
              <a:gd name="connsiteX18" fmla="*/ 11575 w 4190035"/>
              <a:gd name="connsiteY18" fmla="*/ 544010 h 2025570"/>
              <a:gd name="connsiteX19" fmla="*/ 0 w 4190035"/>
              <a:gd name="connsiteY19" fmla="*/ 1284790 h 2025570"/>
              <a:gd name="connsiteX20" fmla="*/ 11575 w 4190035"/>
              <a:gd name="connsiteY20" fmla="*/ 1689904 h 2025570"/>
              <a:gd name="connsiteX21" fmla="*/ 57873 w 4190035"/>
              <a:gd name="connsiteY21" fmla="*/ 1782502 h 2025570"/>
              <a:gd name="connsiteX22" fmla="*/ 81023 w 4190035"/>
              <a:gd name="connsiteY22" fmla="*/ 1817226 h 2025570"/>
              <a:gd name="connsiteX23" fmla="*/ 150471 w 4190035"/>
              <a:gd name="connsiteY23" fmla="*/ 1875099 h 2025570"/>
              <a:gd name="connsiteX24" fmla="*/ 196770 w 4190035"/>
              <a:gd name="connsiteY24" fmla="*/ 1898248 h 2025570"/>
              <a:gd name="connsiteX25" fmla="*/ 254643 w 4190035"/>
              <a:gd name="connsiteY25" fmla="*/ 1944547 h 2025570"/>
              <a:gd name="connsiteX26" fmla="*/ 324091 w 4190035"/>
              <a:gd name="connsiteY26" fmla="*/ 1967697 h 2025570"/>
              <a:gd name="connsiteX27" fmla="*/ 358815 w 4190035"/>
              <a:gd name="connsiteY27" fmla="*/ 1979271 h 2025570"/>
              <a:gd name="connsiteX28" fmla="*/ 393539 w 4190035"/>
              <a:gd name="connsiteY28" fmla="*/ 2002421 h 2025570"/>
              <a:gd name="connsiteX29" fmla="*/ 474562 w 4190035"/>
              <a:gd name="connsiteY29" fmla="*/ 2025570 h 2025570"/>
              <a:gd name="connsiteX30" fmla="*/ 659757 w 4190035"/>
              <a:gd name="connsiteY30" fmla="*/ 2013995 h 2025570"/>
              <a:gd name="connsiteX31" fmla="*/ 740780 w 4190035"/>
              <a:gd name="connsiteY31" fmla="*/ 1967697 h 2025570"/>
              <a:gd name="connsiteX32" fmla="*/ 1215342 w 4190035"/>
              <a:gd name="connsiteY32" fmla="*/ 1956122 h 2025570"/>
              <a:gd name="connsiteX33" fmla="*/ 1273215 w 4190035"/>
              <a:gd name="connsiteY33" fmla="*/ 1944547 h 2025570"/>
              <a:gd name="connsiteX34" fmla="*/ 1319514 w 4190035"/>
              <a:gd name="connsiteY34" fmla="*/ 1932972 h 2025570"/>
              <a:gd name="connsiteX35" fmla="*/ 1435261 w 4190035"/>
              <a:gd name="connsiteY35" fmla="*/ 1921398 h 2025570"/>
              <a:gd name="connsiteX36" fmla="*/ 3032567 w 4190035"/>
              <a:gd name="connsiteY36" fmla="*/ 1944547 h 2025570"/>
              <a:gd name="connsiteX37" fmla="*/ 3449256 w 4190035"/>
              <a:gd name="connsiteY37" fmla="*/ 1932972 h 2025570"/>
              <a:gd name="connsiteX38" fmla="*/ 3495554 w 4190035"/>
              <a:gd name="connsiteY38" fmla="*/ 1921398 h 2025570"/>
              <a:gd name="connsiteX39" fmla="*/ 3553428 w 4190035"/>
              <a:gd name="connsiteY39" fmla="*/ 1898248 h 2025570"/>
              <a:gd name="connsiteX40" fmla="*/ 3692324 w 4190035"/>
              <a:gd name="connsiteY40" fmla="*/ 1875099 h 2025570"/>
              <a:gd name="connsiteX41" fmla="*/ 3727048 w 4190035"/>
              <a:gd name="connsiteY41" fmla="*/ 1863524 h 2025570"/>
              <a:gd name="connsiteX42" fmla="*/ 3831220 w 4190035"/>
              <a:gd name="connsiteY42" fmla="*/ 1840375 h 2025570"/>
              <a:gd name="connsiteX43" fmla="*/ 3958542 w 4190035"/>
              <a:gd name="connsiteY43" fmla="*/ 1817226 h 2025570"/>
              <a:gd name="connsiteX44" fmla="*/ 4027990 w 4190035"/>
              <a:gd name="connsiteY44" fmla="*/ 1782502 h 2025570"/>
              <a:gd name="connsiteX45" fmla="*/ 4074289 w 4190035"/>
              <a:gd name="connsiteY45" fmla="*/ 1736203 h 2025570"/>
              <a:gd name="connsiteX46" fmla="*/ 4097438 w 4190035"/>
              <a:gd name="connsiteY46" fmla="*/ 1689904 h 2025570"/>
              <a:gd name="connsiteX47" fmla="*/ 4132162 w 4190035"/>
              <a:gd name="connsiteY47" fmla="*/ 1632031 h 2025570"/>
              <a:gd name="connsiteX48" fmla="*/ 4143737 w 4190035"/>
              <a:gd name="connsiteY48" fmla="*/ 1585732 h 2025570"/>
              <a:gd name="connsiteX49" fmla="*/ 4166886 w 4190035"/>
              <a:gd name="connsiteY49" fmla="*/ 1516284 h 2025570"/>
              <a:gd name="connsiteX50" fmla="*/ 4178461 w 4190035"/>
              <a:gd name="connsiteY50" fmla="*/ 1481560 h 2025570"/>
              <a:gd name="connsiteX51" fmla="*/ 4190035 w 4190035"/>
              <a:gd name="connsiteY51" fmla="*/ 1423686 h 2025570"/>
              <a:gd name="connsiteX52" fmla="*/ 4178461 w 4190035"/>
              <a:gd name="connsiteY52" fmla="*/ 1088021 h 2025570"/>
              <a:gd name="connsiteX53" fmla="*/ 4166886 w 4190035"/>
              <a:gd name="connsiteY53" fmla="*/ 1018572 h 2025570"/>
              <a:gd name="connsiteX54" fmla="*/ 4155311 w 4190035"/>
              <a:gd name="connsiteY54" fmla="*/ 937550 h 2025570"/>
              <a:gd name="connsiteX55" fmla="*/ 4132162 w 4190035"/>
              <a:gd name="connsiteY55" fmla="*/ 833378 h 2025570"/>
              <a:gd name="connsiteX56" fmla="*/ 4120587 w 4190035"/>
              <a:gd name="connsiteY56" fmla="*/ 798654 h 2025570"/>
              <a:gd name="connsiteX57" fmla="*/ 4097438 w 4190035"/>
              <a:gd name="connsiteY57" fmla="*/ 763929 h 2025570"/>
              <a:gd name="connsiteX58" fmla="*/ 4085863 w 4190035"/>
              <a:gd name="connsiteY58" fmla="*/ 729205 h 2025570"/>
              <a:gd name="connsiteX59" fmla="*/ 4027990 w 4190035"/>
              <a:gd name="connsiteY59" fmla="*/ 659757 h 2025570"/>
              <a:gd name="connsiteX60" fmla="*/ 3958542 w 4190035"/>
              <a:gd name="connsiteY60" fmla="*/ 567160 h 2025570"/>
              <a:gd name="connsiteX61" fmla="*/ 3912243 w 4190035"/>
              <a:gd name="connsiteY61" fmla="*/ 532436 h 2025570"/>
              <a:gd name="connsiteX62" fmla="*/ 3854370 w 4190035"/>
              <a:gd name="connsiteY62" fmla="*/ 474562 h 2025570"/>
              <a:gd name="connsiteX63" fmla="*/ 3819646 w 4190035"/>
              <a:gd name="connsiteY63" fmla="*/ 439838 h 2025570"/>
              <a:gd name="connsiteX64" fmla="*/ 3796496 w 4190035"/>
              <a:gd name="connsiteY64" fmla="*/ 416689 h 2025570"/>
              <a:gd name="connsiteX65" fmla="*/ 3669175 w 4190035"/>
              <a:gd name="connsiteY65" fmla="*/ 381965 h 2025570"/>
              <a:gd name="connsiteX66" fmla="*/ 3611301 w 4190035"/>
              <a:gd name="connsiteY66" fmla="*/ 335666 h 2025570"/>
              <a:gd name="connsiteX67" fmla="*/ 3576577 w 4190035"/>
              <a:gd name="connsiteY67" fmla="*/ 312517 h 2025570"/>
              <a:gd name="connsiteX68" fmla="*/ 3530279 w 4190035"/>
              <a:gd name="connsiteY68" fmla="*/ 277793 h 2025570"/>
              <a:gd name="connsiteX69" fmla="*/ 3495554 w 4190035"/>
              <a:gd name="connsiteY69" fmla="*/ 266218 h 2025570"/>
              <a:gd name="connsiteX70" fmla="*/ 3437681 w 4190035"/>
              <a:gd name="connsiteY70" fmla="*/ 243069 h 2025570"/>
              <a:gd name="connsiteX71" fmla="*/ 3379808 w 4190035"/>
              <a:gd name="connsiteY71" fmla="*/ 196770 h 2025570"/>
              <a:gd name="connsiteX72" fmla="*/ 3333509 w 4190035"/>
              <a:gd name="connsiteY72" fmla="*/ 185195 h 2025570"/>
              <a:gd name="connsiteX73" fmla="*/ 3217762 w 4190035"/>
              <a:gd name="connsiteY73" fmla="*/ 115747 h 2025570"/>
              <a:gd name="connsiteX74" fmla="*/ 3183038 w 4190035"/>
              <a:gd name="connsiteY74" fmla="*/ 104172 h 2025570"/>
              <a:gd name="connsiteX75" fmla="*/ 3136739 w 4190035"/>
              <a:gd name="connsiteY75" fmla="*/ 81023 h 2025570"/>
              <a:gd name="connsiteX76" fmla="*/ 3067291 w 4190035"/>
              <a:gd name="connsiteY76" fmla="*/ 57874 h 2025570"/>
              <a:gd name="connsiteX77" fmla="*/ 3032567 w 4190035"/>
              <a:gd name="connsiteY77" fmla="*/ 46299 h 2025570"/>
              <a:gd name="connsiteX78" fmla="*/ 2939970 w 4190035"/>
              <a:gd name="connsiteY78" fmla="*/ 23150 h 2025570"/>
              <a:gd name="connsiteX79" fmla="*/ 2905246 w 4190035"/>
              <a:gd name="connsiteY79" fmla="*/ 11575 h 2025570"/>
              <a:gd name="connsiteX80" fmla="*/ 2662177 w 4190035"/>
              <a:gd name="connsiteY80" fmla="*/ 0 h 2025570"/>
              <a:gd name="connsiteX81" fmla="*/ 2465408 w 4190035"/>
              <a:gd name="connsiteY81" fmla="*/ 11575 h 2025570"/>
              <a:gd name="connsiteX82" fmla="*/ 2395960 w 4190035"/>
              <a:gd name="connsiteY82" fmla="*/ 46299 h 2025570"/>
              <a:gd name="connsiteX83" fmla="*/ 2372810 w 4190035"/>
              <a:gd name="connsiteY83" fmla="*/ 69448 h 2025570"/>
              <a:gd name="connsiteX84" fmla="*/ 2338086 w 4190035"/>
              <a:gd name="connsiteY84" fmla="*/ 81023 h 2025570"/>
              <a:gd name="connsiteX85" fmla="*/ 2268638 w 4190035"/>
              <a:gd name="connsiteY85" fmla="*/ 115747 h 2025570"/>
              <a:gd name="connsiteX86" fmla="*/ 2071868 w 4190035"/>
              <a:gd name="connsiteY86" fmla="*/ 104172 h 2025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4190035" h="2025570">
                <a:moveTo>
                  <a:pt x="2095018" y="57874"/>
                </a:moveTo>
                <a:cubicBezTo>
                  <a:pt x="1981460" y="86262"/>
                  <a:pt x="2133988" y="50652"/>
                  <a:pt x="1921398" y="81023"/>
                </a:cubicBezTo>
                <a:cubicBezTo>
                  <a:pt x="1909320" y="82749"/>
                  <a:pt x="1898637" y="90205"/>
                  <a:pt x="1886673" y="92598"/>
                </a:cubicBezTo>
                <a:cubicBezTo>
                  <a:pt x="1859921" y="97948"/>
                  <a:pt x="1832658" y="100314"/>
                  <a:pt x="1805651" y="104172"/>
                </a:cubicBezTo>
                <a:cubicBezTo>
                  <a:pt x="1421013" y="72121"/>
                  <a:pt x="1946423" y="112980"/>
                  <a:pt x="1099595" y="81023"/>
                </a:cubicBezTo>
                <a:cubicBezTo>
                  <a:pt x="1083698" y="80423"/>
                  <a:pt x="1068988" y="72063"/>
                  <a:pt x="1053296" y="69448"/>
                </a:cubicBezTo>
                <a:cubicBezTo>
                  <a:pt x="1022613" y="64334"/>
                  <a:pt x="991688" y="60569"/>
                  <a:pt x="960699" y="57874"/>
                </a:cubicBezTo>
                <a:cubicBezTo>
                  <a:pt x="902915" y="52849"/>
                  <a:pt x="844952" y="50157"/>
                  <a:pt x="787079" y="46299"/>
                </a:cubicBezTo>
                <a:cubicBezTo>
                  <a:pt x="702198" y="50157"/>
                  <a:pt x="617188" y="51820"/>
                  <a:pt x="532435" y="57874"/>
                </a:cubicBezTo>
                <a:cubicBezTo>
                  <a:pt x="509026" y="59546"/>
                  <a:pt x="486250" y="66346"/>
                  <a:pt x="462987" y="69448"/>
                </a:cubicBezTo>
                <a:cubicBezTo>
                  <a:pt x="428356" y="74065"/>
                  <a:pt x="393402" y="76082"/>
                  <a:pt x="358815" y="81023"/>
                </a:cubicBezTo>
                <a:cubicBezTo>
                  <a:pt x="337799" y="84025"/>
                  <a:pt x="277611" y="97282"/>
                  <a:pt x="254643" y="104172"/>
                </a:cubicBezTo>
                <a:cubicBezTo>
                  <a:pt x="207330" y="118366"/>
                  <a:pt x="185356" y="121400"/>
                  <a:pt x="150471" y="150471"/>
                </a:cubicBezTo>
                <a:cubicBezTo>
                  <a:pt x="117050" y="178321"/>
                  <a:pt x="115360" y="185776"/>
                  <a:pt x="92598" y="219919"/>
                </a:cubicBezTo>
                <a:cubicBezTo>
                  <a:pt x="75103" y="289897"/>
                  <a:pt x="86056" y="251117"/>
                  <a:pt x="57873" y="335666"/>
                </a:cubicBezTo>
                <a:lnTo>
                  <a:pt x="46299" y="370390"/>
                </a:lnTo>
                <a:lnTo>
                  <a:pt x="34724" y="405114"/>
                </a:lnTo>
                <a:cubicBezTo>
                  <a:pt x="30866" y="432122"/>
                  <a:pt x="27634" y="459226"/>
                  <a:pt x="23149" y="486137"/>
                </a:cubicBezTo>
                <a:cubicBezTo>
                  <a:pt x="19915" y="505542"/>
                  <a:pt x="12145" y="524345"/>
                  <a:pt x="11575" y="544010"/>
                </a:cubicBezTo>
                <a:cubicBezTo>
                  <a:pt x="4420" y="790863"/>
                  <a:pt x="3858" y="1037863"/>
                  <a:pt x="0" y="1284790"/>
                </a:cubicBezTo>
                <a:cubicBezTo>
                  <a:pt x="3858" y="1419828"/>
                  <a:pt x="1717" y="1555171"/>
                  <a:pt x="11575" y="1689904"/>
                </a:cubicBezTo>
                <a:cubicBezTo>
                  <a:pt x="17143" y="1765997"/>
                  <a:pt x="26876" y="1743755"/>
                  <a:pt x="57873" y="1782502"/>
                </a:cubicBezTo>
                <a:cubicBezTo>
                  <a:pt x="66563" y="1793365"/>
                  <a:pt x="72117" y="1806539"/>
                  <a:pt x="81023" y="1817226"/>
                </a:cubicBezTo>
                <a:cubicBezTo>
                  <a:pt x="102787" y="1843342"/>
                  <a:pt x="121500" y="1858545"/>
                  <a:pt x="150471" y="1875099"/>
                </a:cubicBezTo>
                <a:cubicBezTo>
                  <a:pt x="165452" y="1883660"/>
                  <a:pt x="181337" y="1890532"/>
                  <a:pt x="196770" y="1898248"/>
                </a:cubicBezTo>
                <a:cubicBezTo>
                  <a:pt x="216012" y="1917491"/>
                  <a:pt x="228358" y="1932865"/>
                  <a:pt x="254643" y="1944547"/>
                </a:cubicBezTo>
                <a:cubicBezTo>
                  <a:pt x="276941" y="1954457"/>
                  <a:pt x="300942" y="1959981"/>
                  <a:pt x="324091" y="1967697"/>
                </a:cubicBezTo>
                <a:lnTo>
                  <a:pt x="358815" y="1979271"/>
                </a:lnTo>
                <a:cubicBezTo>
                  <a:pt x="370390" y="1986988"/>
                  <a:pt x="381096" y="1996200"/>
                  <a:pt x="393539" y="2002421"/>
                </a:cubicBezTo>
                <a:cubicBezTo>
                  <a:pt x="410140" y="2010721"/>
                  <a:pt x="459734" y="2021863"/>
                  <a:pt x="474562" y="2025570"/>
                </a:cubicBezTo>
                <a:cubicBezTo>
                  <a:pt x="536294" y="2021712"/>
                  <a:pt x="598662" y="2023642"/>
                  <a:pt x="659757" y="2013995"/>
                </a:cubicBezTo>
                <a:cubicBezTo>
                  <a:pt x="757605" y="1998545"/>
                  <a:pt x="621550" y="1975646"/>
                  <a:pt x="740780" y="1967697"/>
                </a:cubicBezTo>
                <a:cubicBezTo>
                  <a:pt x="898664" y="1957171"/>
                  <a:pt x="1057155" y="1959980"/>
                  <a:pt x="1215342" y="1956122"/>
                </a:cubicBezTo>
                <a:cubicBezTo>
                  <a:pt x="1234633" y="1952264"/>
                  <a:pt x="1254010" y="1948815"/>
                  <a:pt x="1273215" y="1944547"/>
                </a:cubicBezTo>
                <a:cubicBezTo>
                  <a:pt x="1288744" y="1941096"/>
                  <a:pt x="1303766" y="1935222"/>
                  <a:pt x="1319514" y="1932972"/>
                </a:cubicBezTo>
                <a:cubicBezTo>
                  <a:pt x="1357899" y="1927489"/>
                  <a:pt x="1396679" y="1925256"/>
                  <a:pt x="1435261" y="1921398"/>
                </a:cubicBezTo>
                <a:cubicBezTo>
                  <a:pt x="2093519" y="1945777"/>
                  <a:pt x="1981438" y="1944547"/>
                  <a:pt x="3032567" y="1944547"/>
                </a:cubicBezTo>
                <a:cubicBezTo>
                  <a:pt x="3171517" y="1944547"/>
                  <a:pt x="3310360" y="1936830"/>
                  <a:pt x="3449256" y="1932972"/>
                </a:cubicBezTo>
                <a:cubicBezTo>
                  <a:pt x="3464689" y="1929114"/>
                  <a:pt x="3480463" y="1926428"/>
                  <a:pt x="3495554" y="1921398"/>
                </a:cubicBezTo>
                <a:cubicBezTo>
                  <a:pt x="3515265" y="1914828"/>
                  <a:pt x="3533527" y="1904218"/>
                  <a:pt x="3553428" y="1898248"/>
                </a:cubicBezTo>
                <a:cubicBezTo>
                  <a:pt x="3584194" y="1889018"/>
                  <a:pt x="3666516" y="1878786"/>
                  <a:pt x="3692324" y="1875099"/>
                </a:cubicBezTo>
                <a:cubicBezTo>
                  <a:pt x="3703899" y="1871241"/>
                  <a:pt x="3715317" y="1866876"/>
                  <a:pt x="3727048" y="1863524"/>
                </a:cubicBezTo>
                <a:cubicBezTo>
                  <a:pt x="3756172" y="1855203"/>
                  <a:pt x="3802591" y="1845147"/>
                  <a:pt x="3831220" y="1840375"/>
                </a:cubicBezTo>
                <a:cubicBezTo>
                  <a:pt x="3909895" y="1827262"/>
                  <a:pt x="3896327" y="1835001"/>
                  <a:pt x="3958542" y="1817226"/>
                </a:cubicBezTo>
                <a:cubicBezTo>
                  <a:pt x="3989348" y="1808424"/>
                  <a:pt x="4002628" y="1804241"/>
                  <a:pt x="4027990" y="1782502"/>
                </a:cubicBezTo>
                <a:cubicBezTo>
                  <a:pt x="4044561" y="1768298"/>
                  <a:pt x="4074289" y="1736203"/>
                  <a:pt x="4074289" y="1736203"/>
                </a:cubicBezTo>
                <a:cubicBezTo>
                  <a:pt x="4082005" y="1720770"/>
                  <a:pt x="4089058" y="1704987"/>
                  <a:pt x="4097438" y="1689904"/>
                </a:cubicBezTo>
                <a:cubicBezTo>
                  <a:pt x="4108363" y="1670238"/>
                  <a:pt x="4123025" y="1652589"/>
                  <a:pt x="4132162" y="1632031"/>
                </a:cubicBezTo>
                <a:cubicBezTo>
                  <a:pt x="4138623" y="1617494"/>
                  <a:pt x="4139166" y="1600969"/>
                  <a:pt x="4143737" y="1585732"/>
                </a:cubicBezTo>
                <a:cubicBezTo>
                  <a:pt x="4150749" y="1562360"/>
                  <a:pt x="4159170" y="1539433"/>
                  <a:pt x="4166886" y="1516284"/>
                </a:cubicBezTo>
                <a:cubicBezTo>
                  <a:pt x="4170744" y="1504709"/>
                  <a:pt x="4176068" y="1493524"/>
                  <a:pt x="4178461" y="1481560"/>
                </a:cubicBezTo>
                <a:lnTo>
                  <a:pt x="4190035" y="1423686"/>
                </a:lnTo>
                <a:cubicBezTo>
                  <a:pt x="4186177" y="1311798"/>
                  <a:pt x="4184848" y="1199793"/>
                  <a:pt x="4178461" y="1088021"/>
                </a:cubicBezTo>
                <a:cubicBezTo>
                  <a:pt x="4177122" y="1064590"/>
                  <a:pt x="4170455" y="1041768"/>
                  <a:pt x="4166886" y="1018572"/>
                </a:cubicBezTo>
                <a:cubicBezTo>
                  <a:pt x="4162738" y="991608"/>
                  <a:pt x="4159796" y="964460"/>
                  <a:pt x="4155311" y="937550"/>
                </a:cubicBezTo>
                <a:cubicBezTo>
                  <a:pt x="4150535" y="908896"/>
                  <a:pt x="4140489" y="862522"/>
                  <a:pt x="4132162" y="833378"/>
                </a:cubicBezTo>
                <a:cubicBezTo>
                  <a:pt x="4128810" y="821647"/>
                  <a:pt x="4126043" y="809567"/>
                  <a:pt x="4120587" y="798654"/>
                </a:cubicBezTo>
                <a:cubicBezTo>
                  <a:pt x="4114366" y="786211"/>
                  <a:pt x="4103659" y="776372"/>
                  <a:pt x="4097438" y="763929"/>
                </a:cubicBezTo>
                <a:cubicBezTo>
                  <a:pt x="4091982" y="753016"/>
                  <a:pt x="4091319" y="740118"/>
                  <a:pt x="4085863" y="729205"/>
                </a:cubicBezTo>
                <a:cubicBezTo>
                  <a:pt x="4064309" y="686097"/>
                  <a:pt x="4059990" y="698157"/>
                  <a:pt x="4027990" y="659757"/>
                </a:cubicBezTo>
                <a:cubicBezTo>
                  <a:pt x="3974561" y="595642"/>
                  <a:pt x="4042969" y="651586"/>
                  <a:pt x="3958542" y="567160"/>
                </a:cubicBezTo>
                <a:cubicBezTo>
                  <a:pt x="3944901" y="553519"/>
                  <a:pt x="3926661" y="545252"/>
                  <a:pt x="3912243" y="532436"/>
                </a:cubicBezTo>
                <a:cubicBezTo>
                  <a:pt x="3891852" y="514311"/>
                  <a:pt x="3873661" y="493853"/>
                  <a:pt x="3854370" y="474562"/>
                </a:cubicBezTo>
                <a:lnTo>
                  <a:pt x="3819646" y="439838"/>
                </a:lnTo>
                <a:cubicBezTo>
                  <a:pt x="3811929" y="432122"/>
                  <a:pt x="3806849" y="420140"/>
                  <a:pt x="3796496" y="416689"/>
                </a:cubicBezTo>
                <a:cubicBezTo>
                  <a:pt x="3708384" y="387319"/>
                  <a:pt x="3750976" y="398326"/>
                  <a:pt x="3669175" y="381965"/>
                </a:cubicBezTo>
                <a:cubicBezTo>
                  <a:pt x="3562300" y="310716"/>
                  <a:pt x="3693766" y="401638"/>
                  <a:pt x="3611301" y="335666"/>
                </a:cubicBezTo>
                <a:cubicBezTo>
                  <a:pt x="3600438" y="326976"/>
                  <a:pt x="3587897" y="320603"/>
                  <a:pt x="3576577" y="312517"/>
                </a:cubicBezTo>
                <a:cubicBezTo>
                  <a:pt x="3560879" y="301304"/>
                  <a:pt x="3547028" y="287364"/>
                  <a:pt x="3530279" y="277793"/>
                </a:cubicBezTo>
                <a:cubicBezTo>
                  <a:pt x="3519685" y="271740"/>
                  <a:pt x="3506978" y="270502"/>
                  <a:pt x="3495554" y="266218"/>
                </a:cubicBezTo>
                <a:cubicBezTo>
                  <a:pt x="3476100" y="258923"/>
                  <a:pt x="3456972" y="250785"/>
                  <a:pt x="3437681" y="243069"/>
                </a:cubicBezTo>
                <a:cubicBezTo>
                  <a:pt x="3419012" y="224399"/>
                  <a:pt x="3405362" y="207722"/>
                  <a:pt x="3379808" y="196770"/>
                </a:cubicBezTo>
                <a:cubicBezTo>
                  <a:pt x="3365186" y="190504"/>
                  <a:pt x="3348942" y="189053"/>
                  <a:pt x="3333509" y="185195"/>
                </a:cubicBezTo>
                <a:cubicBezTo>
                  <a:pt x="3284141" y="152283"/>
                  <a:pt x="3267589" y="137102"/>
                  <a:pt x="3217762" y="115747"/>
                </a:cubicBezTo>
                <a:cubicBezTo>
                  <a:pt x="3206548" y="110941"/>
                  <a:pt x="3194252" y="108978"/>
                  <a:pt x="3183038" y="104172"/>
                </a:cubicBezTo>
                <a:cubicBezTo>
                  <a:pt x="3167179" y="97375"/>
                  <a:pt x="3152759" y="87431"/>
                  <a:pt x="3136739" y="81023"/>
                </a:cubicBezTo>
                <a:cubicBezTo>
                  <a:pt x="3114083" y="71961"/>
                  <a:pt x="3090440" y="65590"/>
                  <a:pt x="3067291" y="57874"/>
                </a:cubicBezTo>
                <a:cubicBezTo>
                  <a:pt x="3055716" y="54016"/>
                  <a:pt x="3044404" y="49258"/>
                  <a:pt x="3032567" y="46299"/>
                </a:cubicBezTo>
                <a:cubicBezTo>
                  <a:pt x="3001701" y="38583"/>
                  <a:pt x="2970153" y="33211"/>
                  <a:pt x="2939970" y="23150"/>
                </a:cubicBezTo>
                <a:cubicBezTo>
                  <a:pt x="2928395" y="19292"/>
                  <a:pt x="2917405" y="12588"/>
                  <a:pt x="2905246" y="11575"/>
                </a:cubicBezTo>
                <a:cubicBezTo>
                  <a:pt x="2824411" y="4839"/>
                  <a:pt x="2743200" y="3858"/>
                  <a:pt x="2662177" y="0"/>
                </a:cubicBezTo>
                <a:cubicBezTo>
                  <a:pt x="2596587" y="3858"/>
                  <a:pt x="2530785" y="5037"/>
                  <a:pt x="2465408" y="11575"/>
                </a:cubicBezTo>
                <a:cubicBezTo>
                  <a:pt x="2440958" y="14020"/>
                  <a:pt x="2414075" y="31808"/>
                  <a:pt x="2395960" y="46299"/>
                </a:cubicBezTo>
                <a:cubicBezTo>
                  <a:pt x="2387438" y="53116"/>
                  <a:pt x="2382168" y="63833"/>
                  <a:pt x="2372810" y="69448"/>
                </a:cubicBezTo>
                <a:cubicBezTo>
                  <a:pt x="2362348" y="75725"/>
                  <a:pt x="2348999" y="75567"/>
                  <a:pt x="2338086" y="81023"/>
                </a:cubicBezTo>
                <a:cubicBezTo>
                  <a:pt x="2248335" y="125899"/>
                  <a:pt x="2355918" y="86653"/>
                  <a:pt x="2268638" y="115747"/>
                </a:cubicBezTo>
                <a:cubicBezTo>
                  <a:pt x="2079592" y="103931"/>
                  <a:pt x="2145295" y="104172"/>
                  <a:pt x="2071868" y="104172"/>
                </a:cubicBezTo>
              </a:path>
            </a:pathLst>
          </a:cu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648446" y="2943224"/>
            <a:ext cx="185855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rgbClr val="0027FF"/>
                </a:solidFill>
                <a:latin typeface="+mj-lt"/>
              </a:rPr>
              <a:t>This is the scope of w</a:t>
            </a:r>
          </a:p>
        </p:txBody>
      </p:sp>
    </p:spTree>
    <p:extLst>
      <p:ext uri="{BB962C8B-B14F-4D97-AF65-F5344CB8AC3E}">
        <p14:creationId xmlns:p14="http://schemas.microsoft.com/office/powerpoint/2010/main" val="286359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61963" y="1341438"/>
            <a:ext cx="4628190" cy="501675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3200" b="1" dirty="0">
                <a:solidFill>
                  <a:srgbClr val="660066"/>
                </a:solidFill>
                <a:latin typeface="Courier"/>
                <a:cs typeface="Courier"/>
              </a:rPr>
              <a:t>public</a:t>
            </a:r>
            <a:r>
              <a:rPr lang="en-US" sz="32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200" b="1" dirty="0">
                <a:solidFill>
                  <a:srgbClr val="660066"/>
                </a:solidFill>
                <a:latin typeface="Courier"/>
                <a:cs typeface="Courier"/>
              </a:rPr>
              <a:t>void</a:t>
            </a:r>
            <a:r>
              <a:rPr lang="en-US" sz="32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run(){</a:t>
            </a:r>
          </a:p>
          <a:p>
            <a:pPr>
              <a:defRPr/>
            </a:pPr>
            <a:r>
              <a:rPr lang="en-US" sz="3200" b="1" dirty="0">
                <a:solidFill>
                  <a:srgbClr val="660066"/>
                </a:solidFill>
                <a:latin typeface="Courier"/>
                <a:cs typeface="Courier"/>
              </a:rPr>
              <a:t>   </a:t>
            </a:r>
            <a:r>
              <a:rPr lang="en-US" sz="3200" i="1" dirty="0">
                <a:solidFill>
                  <a:srgbClr val="000000"/>
                </a:solidFill>
                <a:cs typeface="Courier"/>
              </a:rPr>
              <a:t>… some code</a:t>
            </a:r>
            <a:r>
              <a:rPr lang="en-US" sz="3200" b="1" dirty="0">
                <a:solidFill>
                  <a:srgbClr val="000000"/>
                </a:solidFill>
                <a:latin typeface="Courier"/>
                <a:cs typeface="Courier"/>
              </a:rPr>
              <a:t>   </a:t>
            </a:r>
          </a:p>
          <a:p>
            <a:pPr>
              <a:defRPr/>
            </a:pPr>
            <a:r>
              <a:rPr lang="en-US" sz="3200" b="1" dirty="0">
                <a:solidFill>
                  <a:srgbClr val="660066"/>
                </a:solidFill>
                <a:latin typeface="Courier"/>
                <a:cs typeface="Courier"/>
              </a:rPr>
              <a:t>   if</a:t>
            </a: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(</a:t>
            </a:r>
            <a:r>
              <a:rPr lang="en-US" sz="3200" i="1" dirty="0">
                <a:solidFill>
                  <a:srgbClr val="000000"/>
                </a:solidFill>
                <a:latin typeface="+mj-lt"/>
                <a:cs typeface="Courier"/>
              </a:rPr>
              <a:t>condition</a:t>
            </a: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){</a:t>
            </a:r>
          </a:p>
          <a:p>
            <a:pPr>
              <a:defRPr/>
            </a:pPr>
            <a:r>
              <a:rPr lang="en-US" sz="3200" dirty="0">
                <a:solidFill>
                  <a:schemeClr val="bg2"/>
                </a:solidFill>
                <a:latin typeface="Courier"/>
                <a:cs typeface="Courier"/>
              </a:rPr>
              <a:t>      </a:t>
            </a:r>
            <a:r>
              <a:rPr lang="en-US" sz="3200" b="1" dirty="0" err="1">
                <a:solidFill>
                  <a:srgbClr val="7030A0"/>
                </a:solidFill>
                <a:latin typeface="Courier"/>
                <a:cs typeface="Courier"/>
              </a:rPr>
              <a:t>int</a:t>
            </a:r>
            <a:r>
              <a:rPr lang="en-US" sz="3200" b="1" dirty="0">
                <a:solidFill>
                  <a:srgbClr val="7030A0"/>
                </a:solidFill>
                <a:latin typeface="Courier"/>
                <a:cs typeface="Courier"/>
              </a:rPr>
              <a:t> </a:t>
            </a: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w = 4;</a:t>
            </a:r>
          </a:p>
          <a:p>
            <a:pPr>
              <a:defRPr/>
            </a:pP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      </a:t>
            </a:r>
            <a:r>
              <a:rPr lang="en-US" sz="3200" i="1" dirty="0">
                <a:solidFill>
                  <a:srgbClr val="000000"/>
                </a:solidFill>
                <a:latin typeface="+mj-lt"/>
                <a:cs typeface="Courier"/>
              </a:rPr>
              <a:t>… some code</a:t>
            </a:r>
          </a:p>
          <a:p>
            <a:pPr>
              <a:defRPr/>
            </a:pP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   }</a:t>
            </a:r>
          </a:p>
          <a:p>
            <a:pPr>
              <a:defRPr/>
            </a:pPr>
            <a:r>
              <a:rPr lang="en-US" sz="3200" i="1" dirty="0">
                <a:solidFill>
                  <a:srgbClr val="000000"/>
                </a:solidFill>
                <a:latin typeface="+mj-lt"/>
                <a:cs typeface="Courier"/>
              </a:rPr>
              <a:t>      … some other code</a:t>
            </a:r>
          </a:p>
          <a:p>
            <a:pPr>
              <a:defRPr/>
            </a:pP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}</a:t>
            </a:r>
          </a:p>
          <a:p>
            <a:pPr>
              <a:defRPr/>
            </a:pPr>
            <a:endParaRPr lang="en-US" sz="3200" dirty="0">
              <a:solidFill>
                <a:schemeClr val="bg2"/>
              </a:solidFill>
              <a:latin typeface="Courier"/>
              <a:cs typeface="Courier"/>
            </a:endParaRPr>
          </a:p>
          <a:p>
            <a:pPr>
              <a:defRPr/>
            </a:pPr>
            <a:endParaRPr lang="en-US" sz="3200" dirty="0">
              <a:solidFill>
                <a:schemeClr val="bg2"/>
              </a:solidFill>
              <a:latin typeface="Courier"/>
              <a:cs typeface="Courier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204031" y="3770614"/>
            <a:ext cx="219567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rgbClr val="0027FF"/>
                </a:solidFill>
                <a:latin typeface="+mj-lt"/>
              </a:rPr>
              <a:t>w dies here (at the end of its code block)</a:t>
            </a:r>
          </a:p>
        </p:txBody>
      </p:sp>
      <p:sp>
        <p:nvSpPr>
          <p:cNvPr id="8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dirty="0">
                <a:latin typeface="Calibri"/>
                <a:cs typeface="Calibri"/>
              </a:rPr>
              <a:t>Example 2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924550" y="2028825"/>
            <a:ext cx="2705677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rgbClr val="0027FF"/>
                </a:solidFill>
                <a:latin typeface="+mj-lt"/>
              </a:rPr>
              <a:t>w comes to life here</a:t>
            </a:r>
          </a:p>
        </p:txBody>
      </p:sp>
      <p:sp>
        <p:nvSpPr>
          <p:cNvPr id="6" name="Freeform 5"/>
          <p:cNvSpPr/>
          <p:nvPr/>
        </p:nvSpPr>
        <p:spPr>
          <a:xfrm>
            <a:off x="4664597" y="2303362"/>
            <a:ext cx="1261641" cy="868132"/>
          </a:xfrm>
          <a:custGeom>
            <a:avLst/>
            <a:gdLst>
              <a:gd name="connsiteX0" fmla="*/ 1261641 w 1261641"/>
              <a:gd name="connsiteY0" fmla="*/ 0 h 868132"/>
              <a:gd name="connsiteX1" fmla="*/ 914400 w 1261641"/>
              <a:gd name="connsiteY1" fmla="*/ 23149 h 868132"/>
              <a:gd name="connsiteX2" fmla="*/ 810228 w 1261641"/>
              <a:gd name="connsiteY2" fmla="*/ 46299 h 868132"/>
              <a:gd name="connsiteX3" fmla="*/ 763930 w 1261641"/>
              <a:gd name="connsiteY3" fmla="*/ 57873 h 868132"/>
              <a:gd name="connsiteX4" fmla="*/ 682907 w 1261641"/>
              <a:gd name="connsiteY4" fmla="*/ 92597 h 868132"/>
              <a:gd name="connsiteX5" fmla="*/ 578735 w 1261641"/>
              <a:gd name="connsiteY5" fmla="*/ 150471 h 868132"/>
              <a:gd name="connsiteX6" fmla="*/ 532436 w 1261641"/>
              <a:gd name="connsiteY6" fmla="*/ 196770 h 868132"/>
              <a:gd name="connsiteX7" fmla="*/ 509287 w 1261641"/>
              <a:gd name="connsiteY7" fmla="*/ 243068 h 868132"/>
              <a:gd name="connsiteX8" fmla="*/ 486137 w 1261641"/>
              <a:gd name="connsiteY8" fmla="*/ 277792 h 868132"/>
              <a:gd name="connsiteX9" fmla="*/ 474562 w 1261641"/>
              <a:gd name="connsiteY9" fmla="*/ 312516 h 868132"/>
              <a:gd name="connsiteX10" fmla="*/ 428264 w 1261641"/>
              <a:gd name="connsiteY10" fmla="*/ 405114 h 868132"/>
              <a:gd name="connsiteX11" fmla="*/ 405114 w 1261641"/>
              <a:gd name="connsiteY11" fmla="*/ 451413 h 868132"/>
              <a:gd name="connsiteX12" fmla="*/ 381965 w 1261641"/>
              <a:gd name="connsiteY12" fmla="*/ 486137 h 868132"/>
              <a:gd name="connsiteX13" fmla="*/ 347241 w 1261641"/>
              <a:gd name="connsiteY13" fmla="*/ 555585 h 868132"/>
              <a:gd name="connsiteX14" fmla="*/ 243069 w 1261641"/>
              <a:gd name="connsiteY14" fmla="*/ 636608 h 868132"/>
              <a:gd name="connsiteX15" fmla="*/ 208345 w 1261641"/>
              <a:gd name="connsiteY15" fmla="*/ 659757 h 868132"/>
              <a:gd name="connsiteX16" fmla="*/ 173621 w 1261641"/>
              <a:gd name="connsiteY16" fmla="*/ 671332 h 868132"/>
              <a:gd name="connsiteX17" fmla="*/ 138897 w 1261641"/>
              <a:gd name="connsiteY17" fmla="*/ 694481 h 868132"/>
              <a:gd name="connsiteX18" fmla="*/ 104173 w 1261641"/>
              <a:gd name="connsiteY18" fmla="*/ 706056 h 868132"/>
              <a:gd name="connsiteX19" fmla="*/ 46299 w 1261641"/>
              <a:gd name="connsiteY19" fmla="*/ 752354 h 868132"/>
              <a:gd name="connsiteX20" fmla="*/ 46299 w 1261641"/>
              <a:gd name="connsiteY20" fmla="*/ 636608 h 868132"/>
              <a:gd name="connsiteX21" fmla="*/ 69449 w 1261641"/>
              <a:gd name="connsiteY21" fmla="*/ 613458 h 868132"/>
              <a:gd name="connsiteX22" fmla="*/ 92598 w 1261641"/>
              <a:gd name="connsiteY22" fmla="*/ 578734 h 868132"/>
              <a:gd name="connsiteX23" fmla="*/ 23150 w 1261641"/>
              <a:gd name="connsiteY23" fmla="*/ 717630 h 868132"/>
              <a:gd name="connsiteX24" fmla="*/ 0 w 1261641"/>
              <a:gd name="connsiteY24" fmla="*/ 787079 h 868132"/>
              <a:gd name="connsiteX25" fmla="*/ 23150 w 1261641"/>
              <a:gd name="connsiteY25" fmla="*/ 821803 h 868132"/>
              <a:gd name="connsiteX26" fmla="*/ 57874 w 1261641"/>
              <a:gd name="connsiteY26" fmla="*/ 833377 h 868132"/>
              <a:gd name="connsiteX27" fmla="*/ 92598 w 1261641"/>
              <a:gd name="connsiteY27" fmla="*/ 856527 h 868132"/>
              <a:gd name="connsiteX28" fmla="*/ 138897 w 1261641"/>
              <a:gd name="connsiteY28" fmla="*/ 868101 h 868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261641" h="868132">
                <a:moveTo>
                  <a:pt x="1261641" y="0"/>
                </a:moveTo>
                <a:cubicBezTo>
                  <a:pt x="1111514" y="37532"/>
                  <a:pt x="1271859" y="808"/>
                  <a:pt x="914400" y="23149"/>
                </a:cubicBezTo>
                <a:cubicBezTo>
                  <a:pt x="847554" y="27327"/>
                  <a:pt x="859607" y="32191"/>
                  <a:pt x="810228" y="46299"/>
                </a:cubicBezTo>
                <a:cubicBezTo>
                  <a:pt x="794932" y="50669"/>
                  <a:pt x="779363" y="54015"/>
                  <a:pt x="763930" y="57873"/>
                </a:cubicBezTo>
                <a:cubicBezTo>
                  <a:pt x="637543" y="142133"/>
                  <a:pt x="832386" y="17858"/>
                  <a:pt x="682907" y="92597"/>
                </a:cubicBezTo>
                <a:cubicBezTo>
                  <a:pt x="523697" y="172201"/>
                  <a:pt x="674765" y="118460"/>
                  <a:pt x="578735" y="150471"/>
                </a:cubicBezTo>
                <a:cubicBezTo>
                  <a:pt x="563302" y="165904"/>
                  <a:pt x="542197" y="177249"/>
                  <a:pt x="532436" y="196770"/>
                </a:cubicBezTo>
                <a:cubicBezTo>
                  <a:pt x="524720" y="212203"/>
                  <a:pt x="517848" y="228087"/>
                  <a:pt x="509287" y="243068"/>
                </a:cubicBezTo>
                <a:cubicBezTo>
                  <a:pt x="502385" y="255146"/>
                  <a:pt x="492358" y="265350"/>
                  <a:pt x="486137" y="277792"/>
                </a:cubicBezTo>
                <a:cubicBezTo>
                  <a:pt x="480681" y="288705"/>
                  <a:pt x="479611" y="301409"/>
                  <a:pt x="474562" y="312516"/>
                </a:cubicBezTo>
                <a:cubicBezTo>
                  <a:pt x="460282" y="343932"/>
                  <a:pt x="443697" y="374248"/>
                  <a:pt x="428264" y="405114"/>
                </a:cubicBezTo>
                <a:cubicBezTo>
                  <a:pt x="420548" y="420547"/>
                  <a:pt x="414685" y="437056"/>
                  <a:pt x="405114" y="451413"/>
                </a:cubicBezTo>
                <a:cubicBezTo>
                  <a:pt x="397398" y="462988"/>
                  <a:pt x="388186" y="473695"/>
                  <a:pt x="381965" y="486137"/>
                </a:cubicBezTo>
                <a:cubicBezTo>
                  <a:pt x="355865" y="538337"/>
                  <a:pt x="388703" y="505830"/>
                  <a:pt x="347241" y="555585"/>
                </a:cubicBezTo>
                <a:cubicBezTo>
                  <a:pt x="313244" y="596382"/>
                  <a:pt x="291464" y="604345"/>
                  <a:pt x="243069" y="636608"/>
                </a:cubicBezTo>
                <a:cubicBezTo>
                  <a:pt x="231494" y="644324"/>
                  <a:pt x="221542" y="655358"/>
                  <a:pt x="208345" y="659757"/>
                </a:cubicBezTo>
                <a:cubicBezTo>
                  <a:pt x="196770" y="663615"/>
                  <a:pt x="184534" y="665876"/>
                  <a:pt x="173621" y="671332"/>
                </a:cubicBezTo>
                <a:cubicBezTo>
                  <a:pt x="161179" y="677553"/>
                  <a:pt x="151339" y="688260"/>
                  <a:pt x="138897" y="694481"/>
                </a:cubicBezTo>
                <a:cubicBezTo>
                  <a:pt x="127984" y="699937"/>
                  <a:pt x="115086" y="700600"/>
                  <a:pt x="104173" y="706056"/>
                </a:cubicBezTo>
                <a:cubicBezTo>
                  <a:pt x="74971" y="720657"/>
                  <a:pt x="67831" y="730823"/>
                  <a:pt x="46299" y="752354"/>
                </a:cubicBezTo>
                <a:cubicBezTo>
                  <a:pt x="30064" y="703645"/>
                  <a:pt x="24133" y="703106"/>
                  <a:pt x="46299" y="636608"/>
                </a:cubicBezTo>
                <a:cubicBezTo>
                  <a:pt x="49750" y="626255"/>
                  <a:pt x="62632" y="621980"/>
                  <a:pt x="69449" y="613458"/>
                </a:cubicBezTo>
                <a:cubicBezTo>
                  <a:pt x="78139" y="602595"/>
                  <a:pt x="92598" y="564823"/>
                  <a:pt x="92598" y="578734"/>
                </a:cubicBezTo>
                <a:cubicBezTo>
                  <a:pt x="92598" y="657452"/>
                  <a:pt x="46559" y="647403"/>
                  <a:pt x="23150" y="717630"/>
                </a:cubicBezTo>
                <a:lnTo>
                  <a:pt x="0" y="787079"/>
                </a:lnTo>
                <a:cubicBezTo>
                  <a:pt x="7717" y="798654"/>
                  <a:pt x="12287" y="813113"/>
                  <a:pt x="23150" y="821803"/>
                </a:cubicBezTo>
                <a:cubicBezTo>
                  <a:pt x="32677" y="829425"/>
                  <a:pt x="46961" y="827921"/>
                  <a:pt x="57874" y="833377"/>
                </a:cubicBezTo>
                <a:cubicBezTo>
                  <a:pt x="70317" y="839598"/>
                  <a:pt x="80155" y="850306"/>
                  <a:pt x="92598" y="856527"/>
                </a:cubicBezTo>
                <a:cubicBezTo>
                  <a:pt x="118186" y="869321"/>
                  <a:pt x="119168" y="868101"/>
                  <a:pt x="138897" y="868101"/>
                </a:cubicBezTo>
              </a:path>
            </a:pathLst>
          </a:cu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/>
          <p:cNvSpPr/>
          <p:nvPr/>
        </p:nvSpPr>
        <p:spPr>
          <a:xfrm>
            <a:off x="1747777" y="3990353"/>
            <a:ext cx="4363656" cy="327974"/>
          </a:xfrm>
          <a:custGeom>
            <a:avLst/>
            <a:gdLst>
              <a:gd name="connsiteX0" fmla="*/ 4363656 w 4363656"/>
              <a:gd name="connsiteY0" fmla="*/ 49212 h 327974"/>
              <a:gd name="connsiteX1" fmla="*/ 3194613 w 4363656"/>
              <a:gd name="connsiteY1" fmla="*/ 107085 h 327974"/>
              <a:gd name="connsiteX2" fmla="*/ 3009418 w 4363656"/>
              <a:gd name="connsiteY2" fmla="*/ 141809 h 327974"/>
              <a:gd name="connsiteX3" fmla="*/ 2870522 w 4363656"/>
              <a:gd name="connsiteY3" fmla="*/ 164958 h 327974"/>
              <a:gd name="connsiteX4" fmla="*/ 2789499 w 4363656"/>
              <a:gd name="connsiteY4" fmla="*/ 176533 h 327974"/>
              <a:gd name="connsiteX5" fmla="*/ 2696901 w 4363656"/>
              <a:gd name="connsiteY5" fmla="*/ 199682 h 327974"/>
              <a:gd name="connsiteX6" fmla="*/ 1875099 w 4363656"/>
              <a:gd name="connsiteY6" fmla="*/ 188108 h 327974"/>
              <a:gd name="connsiteX7" fmla="*/ 1770927 w 4363656"/>
              <a:gd name="connsiteY7" fmla="*/ 176533 h 327974"/>
              <a:gd name="connsiteX8" fmla="*/ 1574157 w 4363656"/>
              <a:gd name="connsiteY8" fmla="*/ 153384 h 327974"/>
              <a:gd name="connsiteX9" fmla="*/ 1250066 w 4363656"/>
              <a:gd name="connsiteY9" fmla="*/ 141809 h 327974"/>
              <a:gd name="connsiteX10" fmla="*/ 1122745 w 4363656"/>
              <a:gd name="connsiteY10" fmla="*/ 130234 h 327974"/>
              <a:gd name="connsiteX11" fmla="*/ 1053296 w 4363656"/>
              <a:gd name="connsiteY11" fmla="*/ 118660 h 327974"/>
              <a:gd name="connsiteX12" fmla="*/ 972274 w 4363656"/>
              <a:gd name="connsiteY12" fmla="*/ 107085 h 327974"/>
              <a:gd name="connsiteX13" fmla="*/ 868101 w 4363656"/>
              <a:gd name="connsiteY13" fmla="*/ 72361 h 327974"/>
              <a:gd name="connsiteX14" fmla="*/ 798653 w 4363656"/>
              <a:gd name="connsiteY14" fmla="*/ 49212 h 327974"/>
              <a:gd name="connsiteX15" fmla="*/ 717631 w 4363656"/>
              <a:gd name="connsiteY15" fmla="*/ 37637 h 327974"/>
              <a:gd name="connsiteX16" fmla="*/ 474562 w 4363656"/>
              <a:gd name="connsiteY16" fmla="*/ 49212 h 327974"/>
              <a:gd name="connsiteX17" fmla="*/ 358815 w 4363656"/>
              <a:gd name="connsiteY17" fmla="*/ 83936 h 327974"/>
              <a:gd name="connsiteX18" fmla="*/ 266218 w 4363656"/>
              <a:gd name="connsiteY18" fmla="*/ 107085 h 327974"/>
              <a:gd name="connsiteX19" fmla="*/ 196770 w 4363656"/>
              <a:gd name="connsiteY19" fmla="*/ 130234 h 327974"/>
              <a:gd name="connsiteX20" fmla="*/ 104172 w 4363656"/>
              <a:gd name="connsiteY20" fmla="*/ 141809 h 327974"/>
              <a:gd name="connsiteX21" fmla="*/ 34724 w 4363656"/>
              <a:gd name="connsiteY21" fmla="*/ 130234 h 327974"/>
              <a:gd name="connsiteX22" fmla="*/ 92598 w 4363656"/>
              <a:gd name="connsiteY22" fmla="*/ 72361 h 327974"/>
              <a:gd name="connsiteX23" fmla="*/ 115747 w 4363656"/>
              <a:gd name="connsiteY23" fmla="*/ 26062 h 327974"/>
              <a:gd name="connsiteX24" fmla="*/ 150471 w 4363656"/>
              <a:gd name="connsiteY24" fmla="*/ 2913 h 327974"/>
              <a:gd name="connsiteX25" fmla="*/ 81023 w 4363656"/>
              <a:gd name="connsiteY25" fmla="*/ 72361 h 327974"/>
              <a:gd name="connsiteX26" fmla="*/ 34724 w 4363656"/>
              <a:gd name="connsiteY26" fmla="*/ 141809 h 327974"/>
              <a:gd name="connsiteX27" fmla="*/ 0 w 4363656"/>
              <a:gd name="connsiteY27" fmla="*/ 199682 h 327974"/>
              <a:gd name="connsiteX28" fmla="*/ 11575 w 4363656"/>
              <a:gd name="connsiteY28" fmla="*/ 234406 h 327974"/>
              <a:gd name="connsiteX29" fmla="*/ 57874 w 4363656"/>
              <a:gd name="connsiteY29" fmla="*/ 257556 h 327974"/>
              <a:gd name="connsiteX30" fmla="*/ 92598 w 4363656"/>
              <a:gd name="connsiteY30" fmla="*/ 280705 h 327974"/>
              <a:gd name="connsiteX31" fmla="*/ 127322 w 4363656"/>
              <a:gd name="connsiteY31" fmla="*/ 292280 h 327974"/>
              <a:gd name="connsiteX32" fmla="*/ 196770 w 4363656"/>
              <a:gd name="connsiteY32" fmla="*/ 327004 h 327974"/>
              <a:gd name="connsiteX33" fmla="*/ 243069 w 4363656"/>
              <a:gd name="connsiteY33" fmla="*/ 327004 h 327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4363656" h="327974">
                <a:moveTo>
                  <a:pt x="4363656" y="49212"/>
                </a:moveTo>
                <a:cubicBezTo>
                  <a:pt x="3948647" y="152957"/>
                  <a:pt x="4458657" y="28781"/>
                  <a:pt x="3194613" y="107085"/>
                </a:cubicBezTo>
                <a:cubicBezTo>
                  <a:pt x="3131926" y="110968"/>
                  <a:pt x="3071247" y="130768"/>
                  <a:pt x="3009418" y="141809"/>
                </a:cubicBezTo>
                <a:cubicBezTo>
                  <a:pt x="2963212" y="150060"/>
                  <a:pt x="2916885" y="157638"/>
                  <a:pt x="2870522" y="164958"/>
                </a:cubicBezTo>
                <a:cubicBezTo>
                  <a:pt x="2843574" y="169213"/>
                  <a:pt x="2816251" y="171183"/>
                  <a:pt x="2789499" y="176533"/>
                </a:cubicBezTo>
                <a:cubicBezTo>
                  <a:pt x="2758301" y="182773"/>
                  <a:pt x="2696901" y="199682"/>
                  <a:pt x="2696901" y="199682"/>
                </a:cubicBezTo>
                <a:lnTo>
                  <a:pt x="1875099" y="188108"/>
                </a:lnTo>
                <a:cubicBezTo>
                  <a:pt x="1840172" y="187235"/>
                  <a:pt x="1805625" y="180615"/>
                  <a:pt x="1770927" y="176533"/>
                </a:cubicBezTo>
                <a:cubicBezTo>
                  <a:pt x="1736843" y="172523"/>
                  <a:pt x="1604586" y="155029"/>
                  <a:pt x="1574157" y="153384"/>
                </a:cubicBezTo>
                <a:cubicBezTo>
                  <a:pt x="1466215" y="147549"/>
                  <a:pt x="1358096" y="145667"/>
                  <a:pt x="1250066" y="141809"/>
                </a:cubicBezTo>
                <a:cubicBezTo>
                  <a:pt x="1207626" y="137951"/>
                  <a:pt x="1165068" y="135213"/>
                  <a:pt x="1122745" y="130234"/>
                </a:cubicBezTo>
                <a:cubicBezTo>
                  <a:pt x="1099437" y="127492"/>
                  <a:pt x="1076492" y="122229"/>
                  <a:pt x="1053296" y="118660"/>
                </a:cubicBezTo>
                <a:cubicBezTo>
                  <a:pt x="1026332" y="114512"/>
                  <a:pt x="999281" y="110943"/>
                  <a:pt x="972274" y="107085"/>
                </a:cubicBezTo>
                <a:lnTo>
                  <a:pt x="868101" y="72361"/>
                </a:lnTo>
                <a:lnTo>
                  <a:pt x="798653" y="49212"/>
                </a:lnTo>
                <a:lnTo>
                  <a:pt x="717631" y="37637"/>
                </a:lnTo>
                <a:cubicBezTo>
                  <a:pt x="636608" y="41495"/>
                  <a:pt x="555418" y="42744"/>
                  <a:pt x="474562" y="49212"/>
                </a:cubicBezTo>
                <a:cubicBezTo>
                  <a:pt x="447540" y="51374"/>
                  <a:pt x="377471" y="79272"/>
                  <a:pt x="358815" y="83936"/>
                </a:cubicBezTo>
                <a:cubicBezTo>
                  <a:pt x="327949" y="91652"/>
                  <a:pt x="296401" y="97024"/>
                  <a:pt x="266218" y="107085"/>
                </a:cubicBezTo>
                <a:cubicBezTo>
                  <a:pt x="243069" y="114801"/>
                  <a:pt x="220983" y="127207"/>
                  <a:pt x="196770" y="130234"/>
                </a:cubicBezTo>
                <a:lnTo>
                  <a:pt x="104172" y="141809"/>
                </a:lnTo>
                <a:lnTo>
                  <a:pt x="34724" y="130234"/>
                </a:lnTo>
                <a:cubicBezTo>
                  <a:pt x="30239" y="103323"/>
                  <a:pt x="92598" y="72361"/>
                  <a:pt x="92598" y="72361"/>
                </a:cubicBezTo>
                <a:cubicBezTo>
                  <a:pt x="100314" y="56928"/>
                  <a:pt x="104701" y="39317"/>
                  <a:pt x="115747" y="26062"/>
                </a:cubicBezTo>
                <a:cubicBezTo>
                  <a:pt x="124653" y="15375"/>
                  <a:pt x="158818" y="-8216"/>
                  <a:pt x="150471" y="2913"/>
                </a:cubicBezTo>
                <a:cubicBezTo>
                  <a:pt x="130828" y="29104"/>
                  <a:pt x="81023" y="72361"/>
                  <a:pt x="81023" y="72361"/>
                </a:cubicBezTo>
                <a:cubicBezTo>
                  <a:pt x="53500" y="154929"/>
                  <a:pt x="92527" y="55103"/>
                  <a:pt x="34724" y="141809"/>
                </a:cubicBezTo>
                <a:cubicBezTo>
                  <a:pt x="-25374" y="231957"/>
                  <a:pt x="72092" y="127593"/>
                  <a:pt x="0" y="199682"/>
                </a:cubicBezTo>
                <a:cubicBezTo>
                  <a:pt x="3858" y="211257"/>
                  <a:pt x="2948" y="225779"/>
                  <a:pt x="11575" y="234406"/>
                </a:cubicBezTo>
                <a:cubicBezTo>
                  <a:pt x="23776" y="246607"/>
                  <a:pt x="42893" y="248995"/>
                  <a:pt x="57874" y="257556"/>
                </a:cubicBezTo>
                <a:cubicBezTo>
                  <a:pt x="69952" y="264458"/>
                  <a:pt x="80156" y="274484"/>
                  <a:pt x="92598" y="280705"/>
                </a:cubicBezTo>
                <a:cubicBezTo>
                  <a:pt x="103511" y="286161"/>
                  <a:pt x="116409" y="286824"/>
                  <a:pt x="127322" y="292280"/>
                </a:cubicBezTo>
                <a:cubicBezTo>
                  <a:pt x="163997" y="310618"/>
                  <a:pt x="156041" y="321185"/>
                  <a:pt x="196770" y="327004"/>
                </a:cubicBezTo>
                <a:cubicBezTo>
                  <a:pt x="212048" y="329187"/>
                  <a:pt x="227636" y="327004"/>
                  <a:pt x="243069" y="327004"/>
                </a:cubicBezTo>
              </a:path>
            </a:pathLst>
          </a:cu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525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9" grpId="0"/>
      <p:bldP spid="6" grpId="0" animBg="1"/>
      <p:bldP spid="1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/>
          <p:cNvSpPr/>
          <p:nvPr/>
        </p:nvSpPr>
        <p:spPr>
          <a:xfrm>
            <a:off x="682977" y="1840375"/>
            <a:ext cx="7569772" cy="497712"/>
          </a:xfrm>
          <a:prstGeom prst="roundRect">
            <a:avLst>
              <a:gd name="adj" fmla="val 5341"/>
            </a:avLst>
          </a:prstGeom>
          <a:solidFill>
            <a:srgbClr val="FFF8EA"/>
          </a:solidFill>
          <a:ln w="12700">
            <a:solidFill>
              <a:schemeClr val="accent6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406399" y="1127705"/>
            <a:ext cx="6545382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prize = 4;</a:t>
            </a:r>
          </a:p>
          <a:p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if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(door == 1)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prize = 2 + 9 / 10 * 100;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} 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else if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(door == 2)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boolean</a:t>
            </a:r>
            <a:r>
              <a:rPr lang="en-US" sz="24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locked = prize % 2 != 0;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if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(!locked)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	prize += 6;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}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} 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else if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(door == 3)</a:t>
            </a:r>
            <a:r>
              <a:rPr lang="en-US" sz="24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prize++;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The Door Logic</a:t>
            </a:r>
          </a:p>
        </p:txBody>
      </p:sp>
    </p:spTree>
    <p:extLst>
      <p:ext uri="{BB962C8B-B14F-4D97-AF65-F5344CB8AC3E}">
        <p14:creationId xmlns:p14="http://schemas.microsoft.com/office/powerpoint/2010/main" val="92975276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873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47725" y="150813"/>
            <a:ext cx="10169525" cy="462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9874" name="TextBox 2"/>
          <p:cNvSpPr txBox="1">
            <a:spLocks noChangeArrowheads="1"/>
          </p:cNvSpPr>
          <p:nvPr/>
        </p:nvSpPr>
        <p:spPr bwMode="auto">
          <a:xfrm>
            <a:off x="2554288" y="4776788"/>
            <a:ext cx="3625850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6000">
                <a:solidFill>
                  <a:srgbClr val="010000"/>
                </a:solidFill>
                <a:latin typeface="Chalkboard" charset="0"/>
                <a:cs typeface="Chalkboard" charset="0"/>
              </a:rPr>
              <a:t>Chapter 2</a:t>
            </a:r>
          </a:p>
        </p:txBody>
      </p:sp>
    </p:spTree>
    <p:extLst>
      <p:ext uri="{BB962C8B-B14F-4D97-AF65-F5344CB8AC3E}">
        <p14:creationId xmlns:p14="http://schemas.microsoft.com/office/powerpoint/2010/main" val="213858501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80898" name="TextBox 1"/>
          <p:cNvSpPr txBox="1">
            <a:spLocks noChangeArrowheads="1"/>
          </p:cNvSpPr>
          <p:nvPr/>
        </p:nvSpPr>
        <p:spPr bwMode="auto">
          <a:xfrm>
            <a:off x="-152400" y="2733675"/>
            <a:ext cx="96774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600">
                <a:solidFill>
                  <a:schemeClr val="bg1"/>
                </a:solidFill>
              </a:rPr>
              <a:t>The programmer fixed her bug</a:t>
            </a:r>
          </a:p>
        </p:txBody>
      </p:sp>
    </p:spTree>
    <p:extLst>
      <p:ext uri="{BB962C8B-B14F-4D97-AF65-F5344CB8AC3E}">
        <p14:creationId xmlns:p14="http://schemas.microsoft.com/office/powerpoint/2010/main" val="76446323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5" name="TextBox 3"/>
          <p:cNvSpPr txBox="1">
            <a:spLocks noChangeArrowheads="1"/>
          </p:cNvSpPr>
          <p:nvPr/>
        </p:nvSpPr>
        <p:spPr bwMode="auto">
          <a:xfrm>
            <a:off x="1270000" y="1270000"/>
            <a:ext cx="4867275" cy="3170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4000" b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x = 5;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if(lookingForLove()) {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   </a:t>
            </a:r>
            <a:r>
              <a:rPr lang="en-US" sz="4000" b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y = 5;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   println(x + y);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}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958850" y="1312863"/>
            <a:ext cx="7353300" cy="79375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82948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750" y="4876800"/>
            <a:ext cx="207010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2949" name="Straight Connector 6"/>
          <p:cNvCxnSpPr>
            <a:cxnSpLocks noChangeShapeType="1"/>
          </p:cNvCxnSpPr>
          <p:nvPr/>
        </p:nvCxnSpPr>
        <p:spPr bwMode="auto">
          <a:xfrm>
            <a:off x="808038" y="4776788"/>
            <a:ext cx="7880350" cy="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82950" name="Rectangle 8"/>
          <p:cNvSpPr>
            <a:spLocks noChangeArrowheads="1"/>
          </p:cNvSpPr>
          <p:nvPr/>
        </p:nvSpPr>
        <p:spPr bwMode="auto">
          <a:xfrm>
            <a:off x="2301875" y="5810250"/>
            <a:ext cx="4699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x</a:t>
            </a:r>
            <a:endParaRPr lang="en-US" sz="4000"/>
          </a:p>
        </p:txBody>
      </p:sp>
      <p:sp>
        <p:nvSpPr>
          <p:cNvPr id="82951" name="Rectangle 9"/>
          <p:cNvSpPr>
            <a:spLocks noChangeArrowheads="1"/>
          </p:cNvSpPr>
          <p:nvPr/>
        </p:nvSpPr>
        <p:spPr bwMode="auto">
          <a:xfrm>
            <a:off x="2295525" y="5067300"/>
            <a:ext cx="4762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5</a:t>
            </a:r>
            <a:endParaRPr lang="en-US" sz="4000"/>
          </a:p>
        </p:txBody>
      </p:sp>
      <p:sp>
        <p:nvSpPr>
          <p:cNvPr id="9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x was looking for love!</a:t>
            </a:r>
          </a:p>
        </p:txBody>
      </p:sp>
    </p:spTree>
    <p:extLst>
      <p:ext uri="{BB962C8B-B14F-4D97-AF65-F5344CB8AC3E}">
        <p14:creationId xmlns:p14="http://schemas.microsoft.com/office/powerpoint/2010/main" val="112209962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69" name="TextBox 3"/>
          <p:cNvSpPr txBox="1">
            <a:spLocks noChangeArrowheads="1"/>
          </p:cNvSpPr>
          <p:nvPr/>
        </p:nvSpPr>
        <p:spPr bwMode="auto">
          <a:xfrm>
            <a:off x="1270000" y="1270000"/>
            <a:ext cx="4867275" cy="3170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4000" b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x = 5;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if(lookingForLove()) {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   </a:t>
            </a:r>
            <a:r>
              <a:rPr lang="en-US" sz="4000" b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y = 5;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   println(x + y);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}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958850" y="1876425"/>
            <a:ext cx="7353300" cy="79375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8397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750" y="4876800"/>
            <a:ext cx="207010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3973" name="Straight Connector 6"/>
          <p:cNvCxnSpPr>
            <a:cxnSpLocks noChangeShapeType="1"/>
          </p:cNvCxnSpPr>
          <p:nvPr/>
        </p:nvCxnSpPr>
        <p:spPr bwMode="auto">
          <a:xfrm>
            <a:off x="808038" y="4776788"/>
            <a:ext cx="7880350" cy="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83974" name="Rectangle 8"/>
          <p:cNvSpPr>
            <a:spLocks noChangeArrowheads="1"/>
          </p:cNvSpPr>
          <p:nvPr/>
        </p:nvSpPr>
        <p:spPr bwMode="auto">
          <a:xfrm>
            <a:off x="2301875" y="5810250"/>
            <a:ext cx="4699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x</a:t>
            </a:r>
            <a:endParaRPr lang="en-US" sz="4000"/>
          </a:p>
        </p:txBody>
      </p:sp>
      <p:sp>
        <p:nvSpPr>
          <p:cNvPr id="83975" name="Rectangle 9"/>
          <p:cNvSpPr>
            <a:spLocks noChangeArrowheads="1"/>
          </p:cNvSpPr>
          <p:nvPr/>
        </p:nvSpPr>
        <p:spPr bwMode="auto">
          <a:xfrm>
            <a:off x="2295525" y="5067300"/>
            <a:ext cx="4762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5</a:t>
            </a:r>
            <a:endParaRPr lang="en-US" sz="4000"/>
          </a:p>
        </p:txBody>
      </p:sp>
      <p:sp>
        <p:nvSpPr>
          <p:cNvPr id="11" name="TextBox 10"/>
          <p:cNvSpPr txBox="1"/>
          <p:nvPr/>
        </p:nvSpPr>
        <p:spPr>
          <a:xfrm>
            <a:off x="4805363" y="836613"/>
            <a:ext cx="2906712" cy="10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3000" dirty="0">
                <a:solidFill>
                  <a:schemeClr val="accent4"/>
                </a:solidFill>
                <a:latin typeface="Chalkboard"/>
                <a:cs typeface="Chalkboard"/>
              </a:rPr>
              <a:t>x was definitely</a:t>
            </a:r>
          </a:p>
          <a:p>
            <a:pPr>
              <a:defRPr/>
            </a:pPr>
            <a:r>
              <a:rPr lang="en-US" sz="3000" dirty="0">
                <a:solidFill>
                  <a:schemeClr val="accent4"/>
                </a:solidFill>
                <a:latin typeface="Chalkboard"/>
                <a:cs typeface="Chalkboard"/>
              </a:rPr>
              <a:t>looking for love</a:t>
            </a:r>
          </a:p>
        </p:txBody>
      </p:sp>
      <p:sp>
        <p:nvSpPr>
          <p:cNvPr id="10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x was looking for love</a:t>
            </a:r>
            <a:r>
              <a:rPr lang="mr-IN" sz="4600" dirty="0">
                <a:latin typeface="Calibri"/>
                <a:cs typeface="Calibri"/>
              </a:rPr>
              <a:t>…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7449306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3" name="TextBox 3"/>
          <p:cNvSpPr txBox="1">
            <a:spLocks noChangeArrowheads="1"/>
          </p:cNvSpPr>
          <p:nvPr/>
        </p:nvSpPr>
        <p:spPr bwMode="auto">
          <a:xfrm>
            <a:off x="1270000" y="1270000"/>
            <a:ext cx="4867275" cy="3170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4000" b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x = 5;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if(lookingForLove()) {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   </a:t>
            </a:r>
            <a:r>
              <a:rPr lang="en-US" sz="4000" b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y = 5;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   println(x + y);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}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944563" y="2525713"/>
            <a:ext cx="7353300" cy="79375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84996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750" y="4876800"/>
            <a:ext cx="207010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4997" name="Straight Connector 6"/>
          <p:cNvCxnSpPr>
            <a:cxnSpLocks noChangeShapeType="1"/>
          </p:cNvCxnSpPr>
          <p:nvPr/>
        </p:nvCxnSpPr>
        <p:spPr bwMode="auto">
          <a:xfrm>
            <a:off x="808038" y="4776788"/>
            <a:ext cx="7880350" cy="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84998" name="Rectangle 8"/>
          <p:cNvSpPr>
            <a:spLocks noChangeArrowheads="1"/>
          </p:cNvSpPr>
          <p:nvPr/>
        </p:nvSpPr>
        <p:spPr bwMode="auto">
          <a:xfrm>
            <a:off x="2301875" y="5810250"/>
            <a:ext cx="4699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x</a:t>
            </a:r>
            <a:endParaRPr lang="en-US" sz="4000"/>
          </a:p>
        </p:txBody>
      </p:sp>
      <p:sp>
        <p:nvSpPr>
          <p:cNvPr id="84999" name="Rectangle 9"/>
          <p:cNvSpPr>
            <a:spLocks noChangeArrowheads="1"/>
          </p:cNvSpPr>
          <p:nvPr/>
        </p:nvSpPr>
        <p:spPr bwMode="auto">
          <a:xfrm>
            <a:off x="2295525" y="5067300"/>
            <a:ext cx="4762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5</a:t>
            </a:r>
            <a:endParaRPr lang="en-US" sz="4000"/>
          </a:p>
        </p:txBody>
      </p:sp>
      <p:pic>
        <p:nvPicPr>
          <p:cNvPr id="85000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4613" y="4827588"/>
            <a:ext cx="2070100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5001" name="Rectangle 12"/>
          <p:cNvSpPr>
            <a:spLocks noChangeArrowheads="1"/>
          </p:cNvSpPr>
          <p:nvPr/>
        </p:nvSpPr>
        <p:spPr bwMode="auto">
          <a:xfrm>
            <a:off x="4503738" y="5761038"/>
            <a:ext cx="45878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y</a:t>
            </a:r>
            <a:endParaRPr lang="en-US" sz="4000"/>
          </a:p>
        </p:txBody>
      </p:sp>
      <p:sp>
        <p:nvSpPr>
          <p:cNvPr id="85002" name="Rectangle 13"/>
          <p:cNvSpPr>
            <a:spLocks noChangeArrowheads="1"/>
          </p:cNvSpPr>
          <p:nvPr/>
        </p:nvSpPr>
        <p:spPr bwMode="auto">
          <a:xfrm>
            <a:off x="4497388" y="5018088"/>
            <a:ext cx="4762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5</a:t>
            </a:r>
            <a:endParaRPr lang="en-US" sz="4000"/>
          </a:p>
        </p:txBody>
      </p:sp>
      <p:sp>
        <p:nvSpPr>
          <p:cNvPr id="12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x met y</a:t>
            </a:r>
          </a:p>
        </p:txBody>
      </p:sp>
    </p:spTree>
    <p:extLst>
      <p:ext uri="{BB962C8B-B14F-4D97-AF65-F5344CB8AC3E}">
        <p14:creationId xmlns:p14="http://schemas.microsoft.com/office/powerpoint/2010/main" val="160798483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7" name="TextBox 3"/>
          <p:cNvSpPr txBox="1">
            <a:spLocks noChangeArrowheads="1"/>
          </p:cNvSpPr>
          <p:nvPr/>
        </p:nvSpPr>
        <p:spPr bwMode="auto">
          <a:xfrm>
            <a:off x="1270000" y="1270000"/>
            <a:ext cx="4867275" cy="3170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4000" b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x = 5;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if(lookingForLove()) {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   </a:t>
            </a:r>
            <a:r>
              <a:rPr lang="en-US" sz="4000" b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y = 5;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   println(x + y);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}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944563" y="3103563"/>
            <a:ext cx="7353300" cy="79216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86020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750" y="4876800"/>
            <a:ext cx="207010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6021" name="Straight Connector 6"/>
          <p:cNvCxnSpPr>
            <a:cxnSpLocks noChangeShapeType="1"/>
          </p:cNvCxnSpPr>
          <p:nvPr/>
        </p:nvCxnSpPr>
        <p:spPr bwMode="auto">
          <a:xfrm>
            <a:off x="808038" y="4776788"/>
            <a:ext cx="7880350" cy="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86022" name="Rectangle 8"/>
          <p:cNvSpPr>
            <a:spLocks noChangeArrowheads="1"/>
          </p:cNvSpPr>
          <p:nvPr/>
        </p:nvSpPr>
        <p:spPr bwMode="auto">
          <a:xfrm>
            <a:off x="2301875" y="5810250"/>
            <a:ext cx="4699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x</a:t>
            </a:r>
            <a:endParaRPr lang="en-US" sz="4000"/>
          </a:p>
        </p:txBody>
      </p:sp>
      <p:sp>
        <p:nvSpPr>
          <p:cNvPr id="86023" name="Rectangle 9"/>
          <p:cNvSpPr>
            <a:spLocks noChangeArrowheads="1"/>
          </p:cNvSpPr>
          <p:nvPr/>
        </p:nvSpPr>
        <p:spPr bwMode="auto">
          <a:xfrm>
            <a:off x="2295525" y="5067300"/>
            <a:ext cx="4762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5</a:t>
            </a:r>
            <a:endParaRPr lang="en-US" sz="4000"/>
          </a:p>
        </p:txBody>
      </p:sp>
      <p:pic>
        <p:nvPicPr>
          <p:cNvPr id="86024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4613" y="4827588"/>
            <a:ext cx="2070100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025" name="Rectangle 12"/>
          <p:cNvSpPr>
            <a:spLocks noChangeArrowheads="1"/>
          </p:cNvSpPr>
          <p:nvPr/>
        </p:nvSpPr>
        <p:spPr bwMode="auto">
          <a:xfrm>
            <a:off x="4503738" y="5761038"/>
            <a:ext cx="45878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y</a:t>
            </a:r>
            <a:endParaRPr lang="en-US" sz="4000"/>
          </a:p>
        </p:txBody>
      </p:sp>
      <p:sp>
        <p:nvSpPr>
          <p:cNvPr id="86026" name="Rectangle 13"/>
          <p:cNvSpPr>
            <a:spLocks noChangeArrowheads="1"/>
          </p:cNvSpPr>
          <p:nvPr/>
        </p:nvSpPr>
        <p:spPr bwMode="auto">
          <a:xfrm>
            <a:off x="4497388" y="5018088"/>
            <a:ext cx="4762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5</a:t>
            </a:r>
            <a:endParaRPr lang="en-US" sz="4000"/>
          </a:p>
        </p:txBody>
      </p:sp>
      <p:sp>
        <p:nvSpPr>
          <p:cNvPr id="12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Since they were both “in scope”</a:t>
            </a:r>
          </a:p>
        </p:txBody>
      </p:sp>
    </p:spTree>
    <p:extLst>
      <p:ext uri="{BB962C8B-B14F-4D97-AF65-F5344CB8AC3E}">
        <p14:creationId xmlns:p14="http://schemas.microsoft.com/office/powerpoint/2010/main" val="146684076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87042" name="TextBox 1"/>
          <p:cNvSpPr txBox="1">
            <a:spLocks noChangeArrowheads="1"/>
          </p:cNvSpPr>
          <p:nvPr/>
        </p:nvSpPr>
        <p:spPr bwMode="auto">
          <a:xfrm>
            <a:off x="-152400" y="2733675"/>
            <a:ext cx="96774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600">
                <a:solidFill>
                  <a:schemeClr val="bg1"/>
                </a:solidFill>
              </a:rPr>
              <a:t>The story had a happy ending!</a:t>
            </a:r>
          </a:p>
        </p:txBody>
      </p:sp>
    </p:spTree>
    <p:extLst>
      <p:ext uri="{BB962C8B-B14F-4D97-AF65-F5344CB8AC3E}">
        <p14:creationId xmlns:p14="http://schemas.microsoft.com/office/powerpoint/2010/main" val="8053702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06733" y="1230738"/>
            <a:ext cx="7025156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charset="0"/>
              <a:buChar char="•"/>
            </a:pPr>
            <a:endParaRPr lang="en-US" sz="2400" dirty="0">
              <a:solidFill>
                <a:srgbClr val="222222"/>
              </a:solidFill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400" dirty="0">
                <a:solidFill>
                  <a:srgbClr val="222222"/>
                </a:solidFill>
              </a:rPr>
              <a:t>The </a:t>
            </a:r>
            <a:r>
              <a:rPr lang="en-US" sz="2400" b="1" dirty="0">
                <a:solidFill>
                  <a:srgbClr val="222222"/>
                </a:solidFill>
              </a:rPr>
              <a:t>scope</a:t>
            </a:r>
            <a:r>
              <a:rPr lang="en-US" sz="2400" dirty="0">
                <a:solidFill>
                  <a:srgbClr val="222222"/>
                </a:solidFill>
              </a:rPr>
              <a:t> of a variable refers to the section of code where a variable can be accessed.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b="1" dirty="0">
                <a:solidFill>
                  <a:srgbClr val="0027FF"/>
                </a:solidFill>
              </a:rPr>
              <a:t>Scope starts </a:t>
            </a:r>
            <a:r>
              <a:rPr lang="en-US" sz="2400" dirty="0">
                <a:solidFill>
                  <a:srgbClr val="222222"/>
                </a:solidFill>
              </a:rPr>
              <a:t>where the variable is declared.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b="1" dirty="0">
                <a:solidFill>
                  <a:srgbClr val="FF0000"/>
                </a:solidFill>
              </a:rPr>
              <a:t>Scope ends </a:t>
            </a:r>
            <a:r>
              <a:rPr lang="en-US" sz="2400" dirty="0">
                <a:solidFill>
                  <a:srgbClr val="222222"/>
                </a:solidFill>
              </a:rPr>
              <a:t>at the termination of the inner-most code block in which the variable was defined.</a:t>
            </a:r>
          </a:p>
          <a:p>
            <a:pPr marL="342900" indent="-342900">
              <a:buFont typeface="Arial" charset="0"/>
              <a:buChar char="•"/>
            </a:pPr>
            <a:endParaRPr lang="en-US" sz="2400" dirty="0">
              <a:solidFill>
                <a:srgbClr val="222222"/>
              </a:solidFill>
            </a:endParaRPr>
          </a:p>
          <a:p>
            <a:pPr marL="342900" indent="-342900">
              <a:buFont typeface="Arial" charset="0"/>
              <a:buChar char="•"/>
            </a:pPr>
            <a:endParaRPr lang="en-US" sz="2400" dirty="0">
              <a:solidFill>
                <a:srgbClr val="222222"/>
              </a:solidFill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400" dirty="0">
                <a:solidFill>
                  <a:srgbClr val="222222"/>
                </a:solidFill>
              </a:rPr>
              <a:t>A </a:t>
            </a:r>
            <a:r>
              <a:rPr lang="en-US" sz="2400" b="1" dirty="0">
                <a:solidFill>
                  <a:srgbClr val="222222"/>
                </a:solidFill>
              </a:rPr>
              <a:t>code block </a:t>
            </a:r>
            <a:r>
              <a:rPr lang="en-US" sz="2400" dirty="0">
                <a:solidFill>
                  <a:srgbClr val="222222"/>
                </a:solidFill>
              </a:rPr>
              <a:t>is a chunk of code between { } brackets</a:t>
            </a:r>
            <a:endParaRPr lang="en-US" sz="2400" dirty="0"/>
          </a:p>
          <a:p>
            <a:pPr marL="342900" indent="-342900">
              <a:buFont typeface="Arial" charset="0"/>
              <a:buChar char="•"/>
            </a:pPr>
            <a:endParaRPr lang="en-US" sz="2400" dirty="0"/>
          </a:p>
          <a:p>
            <a:pPr marL="342900" indent="-342900">
              <a:buFont typeface="Arial" charset="0"/>
              <a:buChar char="•"/>
            </a:pPr>
            <a:endParaRPr lang="en-US" sz="2400" dirty="0"/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Scope Formally</a:t>
            </a:r>
          </a:p>
        </p:txBody>
      </p:sp>
    </p:spTree>
    <p:extLst>
      <p:ext uri="{BB962C8B-B14F-4D97-AF65-F5344CB8AC3E}">
        <p14:creationId xmlns:p14="http://schemas.microsoft.com/office/powerpoint/2010/main" val="59633607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en-US" sz="3600" dirty="0">
                <a:solidFill>
                  <a:schemeClr val="bg1"/>
                </a:solidFill>
              </a:rPr>
              <a:t>Back to our regularly scheduled program…</a:t>
            </a:r>
          </a:p>
        </p:txBody>
      </p:sp>
    </p:spTree>
    <p:extLst>
      <p:ext uri="{BB962C8B-B14F-4D97-AF65-F5344CB8AC3E}">
        <p14:creationId xmlns:p14="http://schemas.microsoft.com/office/powerpoint/2010/main" val="347796582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Types of Programs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6" name="Freeform 5"/>
          <p:cNvSpPr/>
          <p:nvPr/>
        </p:nvSpPr>
        <p:spPr>
          <a:xfrm>
            <a:off x="3278459" y="2833929"/>
            <a:ext cx="2509025" cy="957488"/>
          </a:xfrm>
          <a:custGeom>
            <a:avLst/>
            <a:gdLst>
              <a:gd name="connsiteX0" fmla="*/ 1951464 w 2821259"/>
              <a:gd name="connsiteY0" fmla="*/ 65391 h 957488"/>
              <a:gd name="connsiteX1" fmla="*/ 1393903 w 2821259"/>
              <a:gd name="connsiteY1" fmla="*/ 65391 h 957488"/>
              <a:gd name="connsiteX2" fmla="*/ 1304693 w 2821259"/>
              <a:gd name="connsiteY2" fmla="*/ 54239 h 957488"/>
              <a:gd name="connsiteX3" fmla="*/ 1137425 w 2821259"/>
              <a:gd name="connsiteY3" fmla="*/ 31937 h 957488"/>
              <a:gd name="connsiteX4" fmla="*/ 390293 w 2821259"/>
              <a:gd name="connsiteY4" fmla="*/ 43088 h 957488"/>
              <a:gd name="connsiteX5" fmla="*/ 323386 w 2821259"/>
              <a:gd name="connsiteY5" fmla="*/ 54239 h 957488"/>
              <a:gd name="connsiteX6" fmla="*/ 0 w 2821259"/>
              <a:gd name="connsiteY6" fmla="*/ 65391 h 957488"/>
              <a:gd name="connsiteX7" fmla="*/ 11151 w 2821259"/>
              <a:gd name="connsiteY7" fmla="*/ 243810 h 957488"/>
              <a:gd name="connsiteX8" fmla="*/ 22303 w 2821259"/>
              <a:gd name="connsiteY8" fmla="*/ 310718 h 957488"/>
              <a:gd name="connsiteX9" fmla="*/ 11151 w 2821259"/>
              <a:gd name="connsiteY9" fmla="*/ 600649 h 957488"/>
              <a:gd name="connsiteX10" fmla="*/ 33454 w 2821259"/>
              <a:gd name="connsiteY10" fmla="*/ 924035 h 957488"/>
              <a:gd name="connsiteX11" fmla="*/ 245327 w 2821259"/>
              <a:gd name="connsiteY11" fmla="*/ 935186 h 957488"/>
              <a:gd name="connsiteX12" fmla="*/ 747132 w 2821259"/>
              <a:gd name="connsiteY12" fmla="*/ 924035 h 957488"/>
              <a:gd name="connsiteX13" fmla="*/ 814039 w 2821259"/>
              <a:gd name="connsiteY13" fmla="*/ 912883 h 957488"/>
              <a:gd name="connsiteX14" fmla="*/ 1103971 w 2821259"/>
              <a:gd name="connsiteY14" fmla="*/ 935186 h 957488"/>
              <a:gd name="connsiteX15" fmla="*/ 1148576 w 2821259"/>
              <a:gd name="connsiteY15" fmla="*/ 946337 h 957488"/>
              <a:gd name="connsiteX16" fmla="*/ 1271239 w 2821259"/>
              <a:gd name="connsiteY16" fmla="*/ 957488 h 957488"/>
              <a:gd name="connsiteX17" fmla="*/ 2152186 w 2821259"/>
              <a:gd name="connsiteY17" fmla="*/ 946337 h 957488"/>
              <a:gd name="connsiteX18" fmla="*/ 2408664 w 2821259"/>
              <a:gd name="connsiteY18" fmla="*/ 924035 h 957488"/>
              <a:gd name="connsiteX19" fmla="*/ 2486722 w 2821259"/>
              <a:gd name="connsiteY19" fmla="*/ 890581 h 957488"/>
              <a:gd name="connsiteX20" fmla="*/ 2553630 w 2821259"/>
              <a:gd name="connsiteY20" fmla="*/ 879430 h 957488"/>
              <a:gd name="connsiteX21" fmla="*/ 2653991 w 2821259"/>
              <a:gd name="connsiteY21" fmla="*/ 845976 h 957488"/>
              <a:gd name="connsiteX22" fmla="*/ 2720898 w 2821259"/>
              <a:gd name="connsiteY22" fmla="*/ 823674 h 957488"/>
              <a:gd name="connsiteX23" fmla="*/ 2821259 w 2821259"/>
              <a:gd name="connsiteY23" fmla="*/ 801371 h 957488"/>
              <a:gd name="connsiteX24" fmla="*/ 2798956 w 2821259"/>
              <a:gd name="connsiteY24" fmla="*/ 689859 h 957488"/>
              <a:gd name="connsiteX25" fmla="*/ 2765503 w 2821259"/>
              <a:gd name="connsiteY25" fmla="*/ 611800 h 957488"/>
              <a:gd name="connsiteX26" fmla="*/ 2743200 w 2821259"/>
              <a:gd name="connsiteY26" fmla="*/ 544893 h 957488"/>
              <a:gd name="connsiteX27" fmla="*/ 2720898 w 2821259"/>
              <a:gd name="connsiteY27" fmla="*/ 489137 h 957488"/>
              <a:gd name="connsiteX28" fmla="*/ 2698595 w 2821259"/>
              <a:gd name="connsiteY28" fmla="*/ 377625 h 957488"/>
              <a:gd name="connsiteX29" fmla="*/ 2653991 w 2821259"/>
              <a:gd name="connsiteY29" fmla="*/ 243810 h 957488"/>
              <a:gd name="connsiteX30" fmla="*/ 2642839 w 2821259"/>
              <a:gd name="connsiteY30" fmla="*/ 188054 h 957488"/>
              <a:gd name="connsiteX31" fmla="*/ 2631688 w 2821259"/>
              <a:gd name="connsiteY31" fmla="*/ 154600 h 957488"/>
              <a:gd name="connsiteX32" fmla="*/ 2620537 w 2821259"/>
              <a:gd name="connsiteY32" fmla="*/ 109996 h 957488"/>
              <a:gd name="connsiteX33" fmla="*/ 2609386 w 2821259"/>
              <a:gd name="connsiteY33" fmla="*/ 9635 h 957488"/>
              <a:gd name="connsiteX34" fmla="*/ 2430966 w 2821259"/>
              <a:gd name="connsiteY34" fmla="*/ 20786 h 957488"/>
              <a:gd name="connsiteX35" fmla="*/ 2297151 w 2821259"/>
              <a:gd name="connsiteY35" fmla="*/ 31937 h 957488"/>
              <a:gd name="connsiteX36" fmla="*/ 1951464 w 2821259"/>
              <a:gd name="connsiteY36" fmla="*/ 65391 h 957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2821259" h="957488">
                <a:moveTo>
                  <a:pt x="1951464" y="65391"/>
                </a:moveTo>
                <a:cubicBezTo>
                  <a:pt x="1800923" y="70967"/>
                  <a:pt x="1880671" y="83760"/>
                  <a:pt x="1393903" y="65391"/>
                </a:cubicBezTo>
                <a:cubicBezTo>
                  <a:pt x="1363956" y="64261"/>
                  <a:pt x="1334478" y="57549"/>
                  <a:pt x="1304693" y="54239"/>
                </a:cubicBezTo>
                <a:cubicBezTo>
                  <a:pt x="1158017" y="37941"/>
                  <a:pt x="1238084" y="52068"/>
                  <a:pt x="1137425" y="31937"/>
                </a:cubicBezTo>
                <a:lnTo>
                  <a:pt x="390293" y="43088"/>
                </a:lnTo>
                <a:cubicBezTo>
                  <a:pt x="367692" y="43707"/>
                  <a:pt x="345959" y="52949"/>
                  <a:pt x="323386" y="54239"/>
                </a:cubicBezTo>
                <a:cubicBezTo>
                  <a:pt x="215702" y="60393"/>
                  <a:pt x="107795" y="61674"/>
                  <a:pt x="0" y="65391"/>
                </a:cubicBezTo>
                <a:cubicBezTo>
                  <a:pt x="3717" y="124864"/>
                  <a:pt x="5756" y="184466"/>
                  <a:pt x="11151" y="243810"/>
                </a:cubicBezTo>
                <a:cubicBezTo>
                  <a:pt x="13198" y="266327"/>
                  <a:pt x="22303" y="288108"/>
                  <a:pt x="22303" y="310718"/>
                </a:cubicBezTo>
                <a:cubicBezTo>
                  <a:pt x="22303" y="407433"/>
                  <a:pt x="14868" y="504005"/>
                  <a:pt x="11151" y="600649"/>
                </a:cubicBezTo>
                <a:cubicBezTo>
                  <a:pt x="18585" y="708444"/>
                  <a:pt x="-28509" y="835516"/>
                  <a:pt x="33454" y="924035"/>
                </a:cubicBezTo>
                <a:cubicBezTo>
                  <a:pt x="74010" y="981973"/>
                  <a:pt x="174605" y="935186"/>
                  <a:pt x="245327" y="935186"/>
                </a:cubicBezTo>
                <a:cubicBezTo>
                  <a:pt x="412637" y="935186"/>
                  <a:pt x="579864" y="927752"/>
                  <a:pt x="747132" y="924035"/>
                </a:cubicBezTo>
                <a:cubicBezTo>
                  <a:pt x="769434" y="920318"/>
                  <a:pt x="791429" y="912883"/>
                  <a:pt x="814039" y="912883"/>
                </a:cubicBezTo>
                <a:cubicBezTo>
                  <a:pt x="880754" y="912883"/>
                  <a:pt x="1021579" y="921454"/>
                  <a:pt x="1103971" y="935186"/>
                </a:cubicBezTo>
                <a:cubicBezTo>
                  <a:pt x="1119088" y="937706"/>
                  <a:pt x="1133385" y="944312"/>
                  <a:pt x="1148576" y="946337"/>
                </a:cubicBezTo>
                <a:cubicBezTo>
                  <a:pt x="1189272" y="951763"/>
                  <a:pt x="1230351" y="953771"/>
                  <a:pt x="1271239" y="957488"/>
                </a:cubicBezTo>
                <a:lnTo>
                  <a:pt x="2152186" y="946337"/>
                </a:lnTo>
                <a:cubicBezTo>
                  <a:pt x="2205913" y="945169"/>
                  <a:pt x="2347963" y="930105"/>
                  <a:pt x="2408664" y="924035"/>
                </a:cubicBezTo>
                <a:cubicBezTo>
                  <a:pt x="2435937" y="910398"/>
                  <a:pt x="2457188" y="897144"/>
                  <a:pt x="2486722" y="890581"/>
                </a:cubicBezTo>
                <a:cubicBezTo>
                  <a:pt x="2508794" y="885676"/>
                  <a:pt x="2531327" y="883147"/>
                  <a:pt x="2553630" y="879430"/>
                </a:cubicBezTo>
                <a:lnTo>
                  <a:pt x="2653991" y="845976"/>
                </a:lnTo>
                <a:cubicBezTo>
                  <a:pt x="2653995" y="845975"/>
                  <a:pt x="2720895" y="823675"/>
                  <a:pt x="2720898" y="823674"/>
                </a:cubicBezTo>
                <a:cubicBezTo>
                  <a:pt x="2791682" y="809516"/>
                  <a:pt x="2758266" y="817119"/>
                  <a:pt x="2821259" y="801371"/>
                </a:cubicBezTo>
                <a:cubicBezTo>
                  <a:pt x="2813825" y="764200"/>
                  <a:pt x="2809652" y="726226"/>
                  <a:pt x="2798956" y="689859"/>
                </a:cubicBezTo>
                <a:cubicBezTo>
                  <a:pt x="2790968" y="662701"/>
                  <a:pt x="2775665" y="638222"/>
                  <a:pt x="2765503" y="611800"/>
                </a:cubicBezTo>
                <a:cubicBezTo>
                  <a:pt x="2757064" y="589858"/>
                  <a:pt x="2751234" y="566986"/>
                  <a:pt x="2743200" y="544893"/>
                </a:cubicBezTo>
                <a:cubicBezTo>
                  <a:pt x="2736359" y="526081"/>
                  <a:pt x="2726056" y="508478"/>
                  <a:pt x="2720898" y="489137"/>
                </a:cubicBezTo>
                <a:cubicBezTo>
                  <a:pt x="2711131" y="452510"/>
                  <a:pt x="2710582" y="413587"/>
                  <a:pt x="2698595" y="377625"/>
                </a:cubicBezTo>
                <a:cubicBezTo>
                  <a:pt x="2683727" y="333020"/>
                  <a:pt x="2663213" y="289915"/>
                  <a:pt x="2653991" y="243810"/>
                </a:cubicBezTo>
                <a:cubicBezTo>
                  <a:pt x="2650274" y="225225"/>
                  <a:pt x="2647436" y="206442"/>
                  <a:pt x="2642839" y="188054"/>
                </a:cubicBezTo>
                <a:cubicBezTo>
                  <a:pt x="2639988" y="176650"/>
                  <a:pt x="2634917" y="165902"/>
                  <a:pt x="2631688" y="154600"/>
                </a:cubicBezTo>
                <a:cubicBezTo>
                  <a:pt x="2627478" y="139864"/>
                  <a:pt x="2624254" y="124864"/>
                  <a:pt x="2620537" y="109996"/>
                </a:cubicBezTo>
                <a:cubicBezTo>
                  <a:pt x="2616820" y="76542"/>
                  <a:pt x="2639842" y="23967"/>
                  <a:pt x="2609386" y="9635"/>
                </a:cubicBezTo>
                <a:cubicBezTo>
                  <a:pt x="2555468" y="-15738"/>
                  <a:pt x="2490404" y="16541"/>
                  <a:pt x="2430966" y="20786"/>
                </a:cubicBezTo>
                <a:cubicBezTo>
                  <a:pt x="2386320" y="23975"/>
                  <a:pt x="2341818" y="29055"/>
                  <a:pt x="2297151" y="31937"/>
                </a:cubicBezTo>
                <a:cubicBezTo>
                  <a:pt x="2100082" y="44651"/>
                  <a:pt x="2102005" y="59815"/>
                  <a:pt x="1951464" y="65391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35621" y="3144643"/>
            <a:ext cx="19455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Karel</a:t>
            </a:r>
            <a:r>
              <a:rPr lang="en-US" sz="2400" dirty="0"/>
              <a:t> Program</a:t>
            </a:r>
          </a:p>
        </p:txBody>
      </p:sp>
      <p:sp>
        <p:nvSpPr>
          <p:cNvPr id="8" name="Freeform 7"/>
          <p:cNvSpPr/>
          <p:nvPr/>
        </p:nvSpPr>
        <p:spPr>
          <a:xfrm>
            <a:off x="408878" y="2908269"/>
            <a:ext cx="2509025" cy="957488"/>
          </a:xfrm>
          <a:custGeom>
            <a:avLst/>
            <a:gdLst>
              <a:gd name="connsiteX0" fmla="*/ 1951464 w 2821259"/>
              <a:gd name="connsiteY0" fmla="*/ 65391 h 957488"/>
              <a:gd name="connsiteX1" fmla="*/ 1393903 w 2821259"/>
              <a:gd name="connsiteY1" fmla="*/ 65391 h 957488"/>
              <a:gd name="connsiteX2" fmla="*/ 1304693 w 2821259"/>
              <a:gd name="connsiteY2" fmla="*/ 54239 h 957488"/>
              <a:gd name="connsiteX3" fmla="*/ 1137425 w 2821259"/>
              <a:gd name="connsiteY3" fmla="*/ 31937 h 957488"/>
              <a:gd name="connsiteX4" fmla="*/ 390293 w 2821259"/>
              <a:gd name="connsiteY4" fmla="*/ 43088 h 957488"/>
              <a:gd name="connsiteX5" fmla="*/ 323386 w 2821259"/>
              <a:gd name="connsiteY5" fmla="*/ 54239 h 957488"/>
              <a:gd name="connsiteX6" fmla="*/ 0 w 2821259"/>
              <a:gd name="connsiteY6" fmla="*/ 65391 h 957488"/>
              <a:gd name="connsiteX7" fmla="*/ 11151 w 2821259"/>
              <a:gd name="connsiteY7" fmla="*/ 243810 h 957488"/>
              <a:gd name="connsiteX8" fmla="*/ 22303 w 2821259"/>
              <a:gd name="connsiteY8" fmla="*/ 310718 h 957488"/>
              <a:gd name="connsiteX9" fmla="*/ 11151 w 2821259"/>
              <a:gd name="connsiteY9" fmla="*/ 600649 h 957488"/>
              <a:gd name="connsiteX10" fmla="*/ 33454 w 2821259"/>
              <a:gd name="connsiteY10" fmla="*/ 924035 h 957488"/>
              <a:gd name="connsiteX11" fmla="*/ 245327 w 2821259"/>
              <a:gd name="connsiteY11" fmla="*/ 935186 h 957488"/>
              <a:gd name="connsiteX12" fmla="*/ 747132 w 2821259"/>
              <a:gd name="connsiteY12" fmla="*/ 924035 h 957488"/>
              <a:gd name="connsiteX13" fmla="*/ 814039 w 2821259"/>
              <a:gd name="connsiteY13" fmla="*/ 912883 h 957488"/>
              <a:gd name="connsiteX14" fmla="*/ 1103971 w 2821259"/>
              <a:gd name="connsiteY14" fmla="*/ 935186 h 957488"/>
              <a:gd name="connsiteX15" fmla="*/ 1148576 w 2821259"/>
              <a:gd name="connsiteY15" fmla="*/ 946337 h 957488"/>
              <a:gd name="connsiteX16" fmla="*/ 1271239 w 2821259"/>
              <a:gd name="connsiteY16" fmla="*/ 957488 h 957488"/>
              <a:gd name="connsiteX17" fmla="*/ 2152186 w 2821259"/>
              <a:gd name="connsiteY17" fmla="*/ 946337 h 957488"/>
              <a:gd name="connsiteX18" fmla="*/ 2408664 w 2821259"/>
              <a:gd name="connsiteY18" fmla="*/ 924035 h 957488"/>
              <a:gd name="connsiteX19" fmla="*/ 2486722 w 2821259"/>
              <a:gd name="connsiteY19" fmla="*/ 890581 h 957488"/>
              <a:gd name="connsiteX20" fmla="*/ 2553630 w 2821259"/>
              <a:gd name="connsiteY20" fmla="*/ 879430 h 957488"/>
              <a:gd name="connsiteX21" fmla="*/ 2653991 w 2821259"/>
              <a:gd name="connsiteY21" fmla="*/ 845976 h 957488"/>
              <a:gd name="connsiteX22" fmla="*/ 2720898 w 2821259"/>
              <a:gd name="connsiteY22" fmla="*/ 823674 h 957488"/>
              <a:gd name="connsiteX23" fmla="*/ 2821259 w 2821259"/>
              <a:gd name="connsiteY23" fmla="*/ 801371 h 957488"/>
              <a:gd name="connsiteX24" fmla="*/ 2798956 w 2821259"/>
              <a:gd name="connsiteY24" fmla="*/ 689859 h 957488"/>
              <a:gd name="connsiteX25" fmla="*/ 2765503 w 2821259"/>
              <a:gd name="connsiteY25" fmla="*/ 611800 h 957488"/>
              <a:gd name="connsiteX26" fmla="*/ 2743200 w 2821259"/>
              <a:gd name="connsiteY26" fmla="*/ 544893 h 957488"/>
              <a:gd name="connsiteX27" fmla="*/ 2720898 w 2821259"/>
              <a:gd name="connsiteY27" fmla="*/ 489137 h 957488"/>
              <a:gd name="connsiteX28" fmla="*/ 2698595 w 2821259"/>
              <a:gd name="connsiteY28" fmla="*/ 377625 h 957488"/>
              <a:gd name="connsiteX29" fmla="*/ 2653991 w 2821259"/>
              <a:gd name="connsiteY29" fmla="*/ 243810 h 957488"/>
              <a:gd name="connsiteX30" fmla="*/ 2642839 w 2821259"/>
              <a:gd name="connsiteY30" fmla="*/ 188054 h 957488"/>
              <a:gd name="connsiteX31" fmla="*/ 2631688 w 2821259"/>
              <a:gd name="connsiteY31" fmla="*/ 154600 h 957488"/>
              <a:gd name="connsiteX32" fmla="*/ 2620537 w 2821259"/>
              <a:gd name="connsiteY32" fmla="*/ 109996 h 957488"/>
              <a:gd name="connsiteX33" fmla="*/ 2609386 w 2821259"/>
              <a:gd name="connsiteY33" fmla="*/ 9635 h 957488"/>
              <a:gd name="connsiteX34" fmla="*/ 2430966 w 2821259"/>
              <a:gd name="connsiteY34" fmla="*/ 20786 h 957488"/>
              <a:gd name="connsiteX35" fmla="*/ 2297151 w 2821259"/>
              <a:gd name="connsiteY35" fmla="*/ 31937 h 957488"/>
              <a:gd name="connsiteX36" fmla="*/ 1951464 w 2821259"/>
              <a:gd name="connsiteY36" fmla="*/ 65391 h 957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2821259" h="957488">
                <a:moveTo>
                  <a:pt x="1951464" y="65391"/>
                </a:moveTo>
                <a:cubicBezTo>
                  <a:pt x="1800923" y="70967"/>
                  <a:pt x="1880671" y="83760"/>
                  <a:pt x="1393903" y="65391"/>
                </a:cubicBezTo>
                <a:cubicBezTo>
                  <a:pt x="1363956" y="64261"/>
                  <a:pt x="1334478" y="57549"/>
                  <a:pt x="1304693" y="54239"/>
                </a:cubicBezTo>
                <a:cubicBezTo>
                  <a:pt x="1158017" y="37941"/>
                  <a:pt x="1238084" y="52068"/>
                  <a:pt x="1137425" y="31937"/>
                </a:cubicBezTo>
                <a:lnTo>
                  <a:pt x="390293" y="43088"/>
                </a:lnTo>
                <a:cubicBezTo>
                  <a:pt x="367692" y="43707"/>
                  <a:pt x="345959" y="52949"/>
                  <a:pt x="323386" y="54239"/>
                </a:cubicBezTo>
                <a:cubicBezTo>
                  <a:pt x="215702" y="60393"/>
                  <a:pt x="107795" y="61674"/>
                  <a:pt x="0" y="65391"/>
                </a:cubicBezTo>
                <a:cubicBezTo>
                  <a:pt x="3717" y="124864"/>
                  <a:pt x="5756" y="184466"/>
                  <a:pt x="11151" y="243810"/>
                </a:cubicBezTo>
                <a:cubicBezTo>
                  <a:pt x="13198" y="266327"/>
                  <a:pt x="22303" y="288108"/>
                  <a:pt x="22303" y="310718"/>
                </a:cubicBezTo>
                <a:cubicBezTo>
                  <a:pt x="22303" y="407433"/>
                  <a:pt x="14868" y="504005"/>
                  <a:pt x="11151" y="600649"/>
                </a:cubicBezTo>
                <a:cubicBezTo>
                  <a:pt x="18585" y="708444"/>
                  <a:pt x="-28509" y="835516"/>
                  <a:pt x="33454" y="924035"/>
                </a:cubicBezTo>
                <a:cubicBezTo>
                  <a:pt x="74010" y="981973"/>
                  <a:pt x="174605" y="935186"/>
                  <a:pt x="245327" y="935186"/>
                </a:cubicBezTo>
                <a:cubicBezTo>
                  <a:pt x="412637" y="935186"/>
                  <a:pt x="579864" y="927752"/>
                  <a:pt x="747132" y="924035"/>
                </a:cubicBezTo>
                <a:cubicBezTo>
                  <a:pt x="769434" y="920318"/>
                  <a:pt x="791429" y="912883"/>
                  <a:pt x="814039" y="912883"/>
                </a:cubicBezTo>
                <a:cubicBezTo>
                  <a:pt x="880754" y="912883"/>
                  <a:pt x="1021579" y="921454"/>
                  <a:pt x="1103971" y="935186"/>
                </a:cubicBezTo>
                <a:cubicBezTo>
                  <a:pt x="1119088" y="937706"/>
                  <a:pt x="1133385" y="944312"/>
                  <a:pt x="1148576" y="946337"/>
                </a:cubicBezTo>
                <a:cubicBezTo>
                  <a:pt x="1189272" y="951763"/>
                  <a:pt x="1230351" y="953771"/>
                  <a:pt x="1271239" y="957488"/>
                </a:cubicBezTo>
                <a:lnTo>
                  <a:pt x="2152186" y="946337"/>
                </a:lnTo>
                <a:cubicBezTo>
                  <a:pt x="2205913" y="945169"/>
                  <a:pt x="2347963" y="930105"/>
                  <a:pt x="2408664" y="924035"/>
                </a:cubicBezTo>
                <a:cubicBezTo>
                  <a:pt x="2435937" y="910398"/>
                  <a:pt x="2457188" y="897144"/>
                  <a:pt x="2486722" y="890581"/>
                </a:cubicBezTo>
                <a:cubicBezTo>
                  <a:pt x="2508794" y="885676"/>
                  <a:pt x="2531327" y="883147"/>
                  <a:pt x="2553630" y="879430"/>
                </a:cubicBezTo>
                <a:lnTo>
                  <a:pt x="2653991" y="845976"/>
                </a:lnTo>
                <a:cubicBezTo>
                  <a:pt x="2653995" y="845975"/>
                  <a:pt x="2720895" y="823675"/>
                  <a:pt x="2720898" y="823674"/>
                </a:cubicBezTo>
                <a:cubicBezTo>
                  <a:pt x="2791682" y="809516"/>
                  <a:pt x="2758266" y="817119"/>
                  <a:pt x="2821259" y="801371"/>
                </a:cubicBezTo>
                <a:cubicBezTo>
                  <a:pt x="2813825" y="764200"/>
                  <a:pt x="2809652" y="726226"/>
                  <a:pt x="2798956" y="689859"/>
                </a:cubicBezTo>
                <a:cubicBezTo>
                  <a:pt x="2790968" y="662701"/>
                  <a:pt x="2775665" y="638222"/>
                  <a:pt x="2765503" y="611800"/>
                </a:cubicBezTo>
                <a:cubicBezTo>
                  <a:pt x="2757064" y="589858"/>
                  <a:pt x="2751234" y="566986"/>
                  <a:pt x="2743200" y="544893"/>
                </a:cubicBezTo>
                <a:cubicBezTo>
                  <a:pt x="2736359" y="526081"/>
                  <a:pt x="2726056" y="508478"/>
                  <a:pt x="2720898" y="489137"/>
                </a:cubicBezTo>
                <a:cubicBezTo>
                  <a:pt x="2711131" y="452510"/>
                  <a:pt x="2710582" y="413587"/>
                  <a:pt x="2698595" y="377625"/>
                </a:cubicBezTo>
                <a:cubicBezTo>
                  <a:pt x="2683727" y="333020"/>
                  <a:pt x="2663213" y="289915"/>
                  <a:pt x="2653991" y="243810"/>
                </a:cubicBezTo>
                <a:cubicBezTo>
                  <a:pt x="2650274" y="225225"/>
                  <a:pt x="2647436" y="206442"/>
                  <a:pt x="2642839" y="188054"/>
                </a:cubicBezTo>
                <a:cubicBezTo>
                  <a:pt x="2639988" y="176650"/>
                  <a:pt x="2634917" y="165902"/>
                  <a:pt x="2631688" y="154600"/>
                </a:cubicBezTo>
                <a:cubicBezTo>
                  <a:pt x="2627478" y="139864"/>
                  <a:pt x="2624254" y="124864"/>
                  <a:pt x="2620537" y="109996"/>
                </a:cubicBezTo>
                <a:cubicBezTo>
                  <a:pt x="2616820" y="76542"/>
                  <a:pt x="2639842" y="23967"/>
                  <a:pt x="2609386" y="9635"/>
                </a:cubicBezTo>
                <a:cubicBezTo>
                  <a:pt x="2555468" y="-15738"/>
                  <a:pt x="2490404" y="16541"/>
                  <a:pt x="2430966" y="20786"/>
                </a:cubicBezTo>
                <a:cubicBezTo>
                  <a:pt x="2386320" y="23975"/>
                  <a:pt x="2341818" y="29055"/>
                  <a:pt x="2297151" y="31937"/>
                </a:cubicBezTo>
                <a:cubicBezTo>
                  <a:pt x="2100082" y="44651"/>
                  <a:pt x="2102005" y="59815"/>
                  <a:pt x="1951464" y="65391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411950" y="3074020"/>
            <a:ext cx="24020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Graphics Program</a:t>
            </a:r>
            <a:endParaRPr lang="en-US" sz="2400" dirty="0"/>
          </a:p>
        </p:txBody>
      </p:sp>
      <p:sp>
        <p:nvSpPr>
          <p:cNvPr id="10" name="Freeform 9"/>
          <p:cNvSpPr/>
          <p:nvPr/>
        </p:nvSpPr>
        <p:spPr>
          <a:xfrm>
            <a:off x="6367346" y="2841363"/>
            <a:ext cx="2509025" cy="957488"/>
          </a:xfrm>
          <a:custGeom>
            <a:avLst/>
            <a:gdLst>
              <a:gd name="connsiteX0" fmla="*/ 1951464 w 2821259"/>
              <a:gd name="connsiteY0" fmla="*/ 65391 h 957488"/>
              <a:gd name="connsiteX1" fmla="*/ 1393903 w 2821259"/>
              <a:gd name="connsiteY1" fmla="*/ 65391 h 957488"/>
              <a:gd name="connsiteX2" fmla="*/ 1304693 w 2821259"/>
              <a:gd name="connsiteY2" fmla="*/ 54239 h 957488"/>
              <a:gd name="connsiteX3" fmla="*/ 1137425 w 2821259"/>
              <a:gd name="connsiteY3" fmla="*/ 31937 h 957488"/>
              <a:gd name="connsiteX4" fmla="*/ 390293 w 2821259"/>
              <a:gd name="connsiteY4" fmla="*/ 43088 h 957488"/>
              <a:gd name="connsiteX5" fmla="*/ 323386 w 2821259"/>
              <a:gd name="connsiteY5" fmla="*/ 54239 h 957488"/>
              <a:gd name="connsiteX6" fmla="*/ 0 w 2821259"/>
              <a:gd name="connsiteY6" fmla="*/ 65391 h 957488"/>
              <a:gd name="connsiteX7" fmla="*/ 11151 w 2821259"/>
              <a:gd name="connsiteY7" fmla="*/ 243810 h 957488"/>
              <a:gd name="connsiteX8" fmla="*/ 22303 w 2821259"/>
              <a:gd name="connsiteY8" fmla="*/ 310718 h 957488"/>
              <a:gd name="connsiteX9" fmla="*/ 11151 w 2821259"/>
              <a:gd name="connsiteY9" fmla="*/ 600649 h 957488"/>
              <a:gd name="connsiteX10" fmla="*/ 33454 w 2821259"/>
              <a:gd name="connsiteY10" fmla="*/ 924035 h 957488"/>
              <a:gd name="connsiteX11" fmla="*/ 245327 w 2821259"/>
              <a:gd name="connsiteY11" fmla="*/ 935186 h 957488"/>
              <a:gd name="connsiteX12" fmla="*/ 747132 w 2821259"/>
              <a:gd name="connsiteY12" fmla="*/ 924035 h 957488"/>
              <a:gd name="connsiteX13" fmla="*/ 814039 w 2821259"/>
              <a:gd name="connsiteY13" fmla="*/ 912883 h 957488"/>
              <a:gd name="connsiteX14" fmla="*/ 1103971 w 2821259"/>
              <a:gd name="connsiteY14" fmla="*/ 935186 h 957488"/>
              <a:gd name="connsiteX15" fmla="*/ 1148576 w 2821259"/>
              <a:gd name="connsiteY15" fmla="*/ 946337 h 957488"/>
              <a:gd name="connsiteX16" fmla="*/ 1271239 w 2821259"/>
              <a:gd name="connsiteY16" fmla="*/ 957488 h 957488"/>
              <a:gd name="connsiteX17" fmla="*/ 2152186 w 2821259"/>
              <a:gd name="connsiteY17" fmla="*/ 946337 h 957488"/>
              <a:gd name="connsiteX18" fmla="*/ 2408664 w 2821259"/>
              <a:gd name="connsiteY18" fmla="*/ 924035 h 957488"/>
              <a:gd name="connsiteX19" fmla="*/ 2486722 w 2821259"/>
              <a:gd name="connsiteY19" fmla="*/ 890581 h 957488"/>
              <a:gd name="connsiteX20" fmla="*/ 2553630 w 2821259"/>
              <a:gd name="connsiteY20" fmla="*/ 879430 h 957488"/>
              <a:gd name="connsiteX21" fmla="*/ 2653991 w 2821259"/>
              <a:gd name="connsiteY21" fmla="*/ 845976 h 957488"/>
              <a:gd name="connsiteX22" fmla="*/ 2720898 w 2821259"/>
              <a:gd name="connsiteY22" fmla="*/ 823674 h 957488"/>
              <a:gd name="connsiteX23" fmla="*/ 2821259 w 2821259"/>
              <a:gd name="connsiteY23" fmla="*/ 801371 h 957488"/>
              <a:gd name="connsiteX24" fmla="*/ 2798956 w 2821259"/>
              <a:gd name="connsiteY24" fmla="*/ 689859 h 957488"/>
              <a:gd name="connsiteX25" fmla="*/ 2765503 w 2821259"/>
              <a:gd name="connsiteY25" fmla="*/ 611800 h 957488"/>
              <a:gd name="connsiteX26" fmla="*/ 2743200 w 2821259"/>
              <a:gd name="connsiteY26" fmla="*/ 544893 h 957488"/>
              <a:gd name="connsiteX27" fmla="*/ 2720898 w 2821259"/>
              <a:gd name="connsiteY27" fmla="*/ 489137 h 957488"/>
              <a:gd name="connsiteX28" fmla="*/ 2698595 w 2821259"/>
              <a:gd name="connsiteY28" fmla="*/ 377625 h 957488"/>
              <a:gd name="connsiteX29" fmla="*/ 2653991 w 2821259"/>
              <a:gd name="connsiteY29" fmla="*/ 243810 h 957488"/>
              <a:gd name="connsiteX30" fmla="*/ 2642839 w 2821259"/>
              <a:gd name="connsiteY30" fmla="*/ 188054 h 957488"/>
              <a:gd name="connsiteX31" fmla="*/ 2631688 w 2821259"/>
              <a:gd name="connsiteY31" fmla="*/ 154600 h 957488"/>
              <a:gd name="connsiteX32" fmla="*/ 2620537 w 2821259"/>
              <a:gd name="connsiteY32" fmla="*/ 109996 h 957488"/>
              <a:gd name="connsiteX33" fmla="*/ 2609386 w 2821259"/>
              <a:gd name="connsiteY33" fmla="*/ 9635 h 957488"/>
              <a:gd name="connsiteX34" fmla="*/ 2430966 w 2821259"/>
              <a:gd name="connsiteY34" fmla="*/ 20786 h 957488"/>
              <a:gd name="connsiteX35" fmla="*/ 2297151 w 2821259"/>
              <a:gd name="connsiteY35" fmla="*/ 31937 h 957488"/>
              <a:gd name="connsiteX36" fmla="*/ 1951464 w 2821259"/>
              <a:gd name="connsiteY36" fmla="*/ 65391 h 957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2821259" h="957488">
                <a:moveTo>
                  <a:pt x="1951464" y="65391"/>
                </a:moveTo>
                <a:cubicBezTo>
                  <a:pt x="1800923" y="70967"/>
                  <a:pt x="1880671" y="83760"/>
                  <a:pt x="1393903" y="65391"/>
                </a:cubicBezTo>
                <a:cubicBezTo>
                  <a:pt x="1363956" y="64261"/>
                  <a:pt x="1334478" y="57549"/>
                  <a:pt x="1304693" y="54239"/>
                </a:cubicBezTo>
                <a:cubicBezTo>
                  <a:pt x="1158017" y="37941"/>
                  <a:pt x="1238084" y="52068"/>
                  <a:pt x="1137425" y="31937"/>
                </a:cubicBezTo>
                <a:lnTo>
                  <a:pt x="390293" y="43088"/>
                </a:lnTo>
                <a:cubicBezTo>
                  <a:pt x="367692" y="43707"/>
                  <a:pt x="345959" y="52949"/>
                  <a:pt x="323386" y="54239"/>
                </a:cubicBezTo>
                <a:cubicBezTo>
                  <a:pt x="215702" y="60393"/>
                  <a:pt x="107795" y="61674"/>
                  <a:pt x="0" y="65391"/>
                </a:cubicBezTo>
                <a:cubicBezTo>
                  <a:pt x="3717" y="124864"/>
                  <a:pt x="5756" y="184466"/>
                  <a:pt x="11151" y="243810"/>
                </a:cubicBezTo>
                <a:cubicBezTo>
                  <a:pt x="13198" y="266327"/>
                  <a:pt x="22303" y="288108"/>
                  <a:pt x="22303" y="310718"/>
                </a:cubicBezTo>
                <a:cubicBezTo>
                  <a:pt x="22303" y="407433"/>
                  <a:pt x="14868" y="504005"/>
                  <a:pt x="11151" y="600649"/>
                </a:cubicBezTo>
                <a:cubicBezTo>
                  <a:pt x="18585" y="708444"/>
                  <a:pt x="-28509" y="835516"/>
                  <a:pt x="33454" y="924035"/>
                </a:cubicBezTo>
                <a:cubicBezTo>
                  <a:pt x="74010" y="981973"/>
                  <a:pt x="174605" y="935186"/>
                  <a:pt x="245327" y="935186"/>
                </a:cubicBezTo>
                <a:cubicBezTo>
                  <a:pt x="412637" y="935186"/>
                  <a:pt x="579864" y="927752"/>
                  <a:pt x="747132" y="924035"/>
                </a:cubicBezTo>
                <a:cubicBezTo>
                  <a:pt x="769434" y="920318"/>
                  <a:pt x="791429" y="912883"/>
                  <a:pt x="814039" y="912883"/>
                </a:cubicBezTo>
                <a:cubicBezTo>
                  <a:pt x="880754" y="912883"/>
                  <a:pt x="1021579" y="921454"/>
                  <a:pt x="1103971" y="935186"/>
                </a:cubicBezTo>
                <a:cubicBezTo>
                  <a:pt x="1119088" y="937706"/>
                  <a:pt x="1133385" y="944312"/>
                  <a:pt x="1148576" y="946337"/>
                </a:cubicBezTo>
                <a:cubicBezTo>
                  <a:pt x="1189272" y="951763"/>
                  <a:pt x="1230351" y="953771"/>
                  <a:pt x="1271239" y="957488"/>
                </a:cubicBezTo>
                <a:lnTo>
                  <a:pt x="2152186" y="946337"/>
                </a:lnTo>
                <a:cubicBezTo>
                  <a:pt x="2205913" y="945169"/>
                  <a:pt x="2347963" y="930105"/>
                  <a:pt x="2408664" y="924035"/>
                </a:cubicBezTo>
                <a:cubicBezTo>
                  <a:pt x="2435937" y="910398"/>
                  <a:pt x="2457188" y="897144"/>
                  <a:pt x="2486722" y="890581"/>
                </a:cubicBezTo>
                <a:cubicBezTo>
                  <a:pt x="2508794" y="885676"/>
                  <a:pt x="2531327" y="883147"/>
                  <a:pt x="2553630" y="879430"/>
                </a:cubicBezTo>
                <a:lnTo>
                  <a:pt x="2653991" y="845976"/>
                </a:lnTo>
                <a:cubicBezTo>
                  <a:pt x="2653995" y="845975"/>
                  <a:pt x="2720895" y="823675"/>
                  <a:pt x="2720898" y="823674"/>
                </a:cubicBezTo>
                <a:cubicBezTo>
                  <a:pt x="2791682" y="809516"/>
                  <a:pt x="2758266" y="817119"/>
                  <a:pt x="2821259" y="801371"/>
                </a:cubicBezTo>
                <a:cubicBezTo>
                  <a:pt x="2813825" y="764200"/>
                  <a:pt x="2809652" y="726226"/>
                  <a:pt x="2798956" y="689859"/>
                </a:cubicBezTo>
                <a:cubicBezTo>
                  <a:pt x="2790968" y="662701"/>
                  <a:pt x="2775665" y="638222"/>
                  <a:pt x="2765503" y="611800"/>
                </a:cubicBezTo>
                <a:cubicBezTo>
                  <a:pt x="2757064" y="589858"/>
                  <a:pt x="2751234" y="566986"/>
                  <a:pt x="2743200" y="544893"/>
                </a:cubicBezTo>
                <a:cubicBezTo>
                  <a:pt x="2736359" y="526081"/>
                  <a:pt x="2726056" y="508478"/>
                  <a:pt x="2720898" y="489137"/>
                </a:cubicBezTo>
                <a:cubicBezTo>
                  <a:pt x="2711131" y="452510"/>
                  <a:pt x="2710582" y="413587"/>
                  <a:pt x="2698595" y="377625"/>
                </a:cubicBezTo>
                <a:cubicBezTo>
                  <a:pt x="2683727" y="333020"/>
                  <a:pt x="2663213" y="289915"/>
                  <a:pt x="2653991" y="243810"/>
                </a:cubicBezTo>
                <a:cubicBezTo>
                  <a:pt x="2650274" y="225225"/>
                  <a:pt x="2647436" y="206442"/>
                  <a:pt x="2642839" y="188054"/>
                </a:cubicBezTo>
                <a:cubicBezTo>
                  <a:pt x="2639988" y="176650"/>
                  <a:pt x="2634917" y="165902"/>
                  <a:pt x="2631688" y="154600"/>
                </a:cubicBezTo>
                <a:cubicBezTo>
                  <a:pt x="2627478" y="139864"/>
                  <a:pt x="2624254" y="124864"/>
                  <a:pt x="2620537" y="109996"/>
                </a:cubicBezTo>
                <a:cubicBezTo>
                  <a:pt x="2616820" y="76542"/>
                  <a:pt x="2639842" y="23967"/>
                  <a:pt x="2609386" y="9635"/>
                </a:cubicBezTo>
                <a:cubicBezTo>
                  <a:pt x="2555468" y="-15738"/>
                  <a:pt x="2490404" y="16541"/>
                  <a:pt x="2430966" y="20786"/>
                </a:cubicBezTo>
                <a:cubicBezTo>
                  <a:pt x="2386320" y="23975"/>
                  <a:pt x="2341818" y="29055"/>
                  <a:pt x="2297151" y="31937"/>
                </a:cubicBezTo>
                <a:cubicBezTo>
                  <a:pt x="2100082" y="44651"/>
                  <a:pt x="2102005" y="59815"/>
                  <a:pt x="1951464" y="65391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3382538" y="3081454"/>
            <a:ext cx="23087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Console Program</a:t>
            </a:r>
          </a:p>
        </p:txBody>
      </p:sp>
      <p:sp>
        <p:nvSpPr>
          <p:cNvPr id="14" name="Freeform 13"/>
          <p:cNvSpPr/>
          <p:nvPr/>
        </p:nvSpPr>
        <p:spPr>
          <a:xfrm>
            <a:off x="3218986" y="1157529"/>
            <a:ext cx="2509025" cy="957488"/>
          </a:xfrm>
          <a:custGeom>
            <a:avLst/>
            <a:gdLst>
              <a:gd name="connsiteX0" fmla="*/ 1951464 w 2821259"/>
              <a:gd name="connsiteY0" fmla="*/ 65391 h 957488"/>
              <a:gd name="connsiteX1" fmla="*/ 1393903 w 2821259"/>
              <a:gd name="connsiteY1" fmla="*/ 65391 h 957488"/>
              <a:gd name="connsiteX2" fmla="*/ 1304693 w 2821259"/>
              <a:gd name="connsiteY2" fmla="*/ 54239 h 957488"/>
              <a:gd name="connsiteX3" fmla="*/ 1137425 w 2821259"/>
              <a:gd name="connsiteY3" fmla="*/ 31937 h 957488"/>
              <a:gd name="connsiteX4" fmla="*/ 390293 w 2821259"/>
              <a:gd name="connsiteY4" fmla="*/ 43088 h 957488"/>
              <a:gd name="connsiteX5" fmla="*/ 323386 w 2821259"/>
              <a:gd name="connsiteY5" fmla="*/ 54239 h 957488"/>
              <a:gd name="connsiteX6" fmla="*/ 0 w 2821259"/>
              <a:gd name="connsiteY6" fmla="*/ 65391 h 957488"/>
              <a:gd name="connsiteX7" fmla="*/ 11151 w 2821259"/>
              <a:gd name="connsiteY7" fmla="*/ 243810 h 957488"/>
              <a:gd name="connsiteX8" fmla="*/ 22303 w 2821259"/>
              <a:gd name="connsiteY8" fmla="*/ 310718 h 957488"/>
              <a:gd name="connsiteX9" fmla="*/ 11151 w 2821259"/>
              <a:gd name="connsiteY9" fmla="*/ 600649 h 957488"/>
              <a:gd name="connsiteX10" fmla="*/ 33454 w 2821259"/>
              <a:gd name="connsiteY10" fmla="*/ 924035 h 957488"/>
              <a:gd name="connsiteX11" fmla="*/ 245327 w 2821259"/>
              <a:gd name="connsiteY11" fmla="*/ 935186 h 957488"/>
              <a:gd name="connsiteX12" fmla="*/ 747132 w 2821259"/>
              <a:gd name="connsiteY12" fmla="*/ 924035 h 957488"/>
              <a:gd name="connsiteX13" fmla="*/ 814039 w 2821259"/>
              <a:gd name="connsiteY13" fmla="*/ 912883 h 957488"/>
              <a:gd name="connsiteX14" fmla="*/ 1103971 w 2821259"/>
              <a:gd name="connsiteY14" fmla="*/ 935186 h 957488"/>
              <a:gd name="connsiteX15" fmla="*/ 1148576 w 2821259"/>
              <a:gd name="connsiteY15" fmla="*/ 946337 h 957488"/>
              <a:gd name="connsiteX16" fmla="*/ 1271239 w 2821259"/>
              <a:gd name="connsiteY16" fmla="*/ 957488 h 957488"/>
              <a:gd name="connsiteX17" fmla="*/ 2152186 w 2821259"/>
              <a:gd name="connsiteY17" fmla="*/ 946337 h 957488"/>
              <a:gd name="connsiteX18" fmla="*/ 2408664 w 2821259"/>
              <a:gd name="connsiteY18" fmla="*/ 924035 h 957488"/>
              <a:gd name="connsiteX19" fmla="*/ 2486722 w 2821259"/>
              <a:gd name="connsiteY19" fmla="*/ 890581 h 957488"/>
              <a:gd name="connsiteX20" fmla="*/ 2553630 w 2821259"/>
              <a:gd name="connsiteY20" fmla="*/ 879430 h 957488"/>
              <a:gd name="connsiteX21" fmla="*/ 2653991 w 2821259"/>
              <a:gd name="connsiteY21" fmla="*/ 845976 h 957488"/>
              <a:gd name="connsiteX22" fmla="*/ 2720898 w 2821259"/>
              <a:gd name="connsiteY22" fmla="*/ 823674 h 957488"/>
              <a:gd name="connsiteX23" fmla="*/ 2821259 w 2821259"/>
              <a:gd name="connsiteY23" fmla="*/ 801371 h 957488"/>
              <a:gd name="connsiteX24" fmla="*/ 2798956 w 2821259"/>
              <a:gd name="connsiteY24" fmla="*/ 689859 h 957488"/>
              <a:gd name="connsiteX25" fmla="*/ 2765503 w 2821259"/>
              <a:gd name="connsiteY25" fmla="*/ 611800 h 957488"/>
              <a:gd name="connsiteX26" fmla="*/ 2743200 w 2821259"/>
              <a:gd name="connsiteY26" fmla="*/ 544893 h 957488"/>
              <a:gd name="connsiteX27" fmla="*/ 2720898 w 2821259"/>
              <a:gd name="connsiteY27" fmla="*/ 489137 h 957488"/>
              <a:gd name="connsiteX28" fmla="*/ 2698595 w 2821259"/>
              <a:gd name="connsiteY28" fmla="*/ 377625 h 957488"/>
              <a:gd name="connsiteX29" fmla="*/ 2653991 w 2821259"/>
              <a:gd name="connsiteY29" fmla="*/ 243810 h 957488"/>
              <a:gd name="connsiteX30" fmla="*/ 2642839 w 2821259"/>
              <a:gd name="connsiteY30" fmla="*/ 188054 h 957488"/>
              <a:gd name="connsiteX31" fmla="*/ 2631688 w 2821259"/>
              <a:gd name="connsiteY31" fmla="*/ 154600 h 957488"/>
              <a:gd name="connsiteX32" fmla="*/ 2620537 w 2821259"/>
              <a:gd name="connsiteY32" fmla="*/ 109996 h 957488"/>
              <a:gd name="connsiteX33" fmla="*/ 2609386 w 2821259"/>
              <a:gd name="connsiteY33" fmla="*/ 9635 h 957488"/>
              <a:gd name="connsiteX34" fmla="*/ 2430966 w 2821259"/>
              <a:gd name="connsiteY34" fmla="*/ 20786 h 957488"/>
              <a:gd name="connsiteX35" fmla="*/ 2297151 w 2821259"/>
              <a:gd name="connsiteY35" fmla="*/ 31937 h 957488"/>
              <a:gd name="connsiteX36" fmla="*/ 1951464 w 2821259"/>
              <a:gd name="connsiteY36" fmla="*/ 65391 h 957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2821259" h="957488">
                <a:moveTo>
                  <a:pt x="1951464" y="65391"/>
                </a:moveTo>
                <a:cubicBezTo>
                  <a:pt x="1800923" y="70967"/>
                  <a:pt x="1880671" y="83760"/>
                  <a:pt x="1393903" y="65391"/>
                </a:cubicBezTo>
                <a:cubicBezTo>
                  <a:pt x="1363956" y="64261"/>
                  <a:pt x="1334478" y="57549"/>
                  <a:pt x="1304693" y="54239"/>
                </a:cubicBezTo>
                <a:cubicBezTo>
                  <a:pt x="1158017" y="37941"/>
                  <a:pt x="1238084" y="52068"/>
                  <a:pt x="1137425" y="31937"/>
                </a:cubicBezTo>
                <a:lnTo>
                  <a:pt x="390293" y="43088"/>
                </a:lnTo>
                <a:cubicBezTo>
                  <a:pt x="367692" y="43707"/>
                  <a:pt x="345959" y="52949"/>
                  <a:pt x="323386" y="54239"/>
                </a:cubicBezTo>
                <a:cubicBezTo>
                  <a:pt x="215702" y="60393"/>
                  <a:pt x="107795" y="61674"/>
                  <a:pt x="0" y="65391"/>
                </a:cubicBezTo>
                <a:cubicBezTo>
                  <a:pt x="3717" y="124864"/>
                  <a:pt x="5756" y="184466"/>
                  <a:pt x="11151" y="243810"/>
                </a:cubicBezTo>
                <a:cubicBezTo>
                  <a:pt x="13198" y="266327"/>
                  <a:pt x="22303" y="288108"/>
                  <a:pt x="22303" y="310718"/>
                </a:cubicBezTo>
                <a:cubicBezTo>
                  <a:pt x="22303" y="407433"/>
                  <a:pt x="14868" y="504005"/>
                  <a:pt x="11151" y="600649"/>
                </a:cubicBezTo>
                <a:cubicBezTo>
                  <a:pt x="18585" y="708444"/>
                  <a:pt x="-28509" y="835516"/>
                  <a:pt x="33454" y="924035"/>
                </a:cubicBezTo>
                <a:cubicBezTo>
                  <a:pt x="74010" y="981973"/>
                  <a:pt x="174605" y="935186"/>
                  <a:pt x="245327" y="935186"/>
                </a:cubicBezTo>
                <a:cubicBezTo>
                  <a:pt x="412637" y="935186"/>
                  <a:pt x="579864" y="927752"/>
                  <a:pt x="747132" y="924035"/>
                </a:cubicBezTo>
                <a:cubicBezTo>
                  <a:pt x="769434" y="920318"/>
                  <a:pt x="791429" y="912883"/>
                  <a:pt x="814039" y="912883"/>
                </a:cubicBezTo>
                <a:cubicBezTo>
                  <a:pt x="880754" y="912883"/>
                  <a:pt x="1021579" y="921454"/>
                  <a:pt x="1103971" y="935186"/>
                </a:cubicBezTo>
                <a:cubicBezTo>
                  <a:pt x="1119088" y="937706"/>
                  <a:pt x="1133385" y="944312"/>
                  <a:pt x="1148576" y="946337"/>
                </a:cubicBezTo>
                <a:cubicBezTo>
                  <a:pt x="1189272" y="951763"/>
                  <a:pt x="1230351" y="953771"/>
                  <a:pt x="1271239" y="957488"/>
                </a:cubicBezTo>
                <a:lnTo>
                  <a:pt x="2152186" y="946337"/>
                </a:lnTo>
                <a:cubicBezTo>
                  <a:pt x="2205913" y="945169"/>
                  <a:pt x="2347963" y="930105"/>
                  <a:pt x="2408664" y="924035"/>
                </a:cubicBezTo>
                <a:cubicBezTo>
                  <a:pt x="2435937" y="910398"/>
                  <a:pt x="2457188" y="897144"/>
                  <a:pt x="2486722" y="890581"/>
                </a:cubicBezTo>
                <a:cubicBezTo>
                  <a:pt x="2508794" y="885676"/>
                  <a:pt x="2531327" y="883147"/>
                  <a:pt x="2553630" y="879430"/>
                </a:cubicBezTo>
                <a:lnTo>
                  <a:pt x="2653991" y="845976"/>
                </a:lnTo>
                <a:cubicBezTo>
                  <a:pt x="2653995" y="845975"/>
                  <a:pt x="2720895" y="823675"/>
                  <a:pt x="2720898" y="823674"/>
                </a:cubicBezTo>
                <a:cubicBezTo>
                  <a:pt x="2791682" y="809516"/>
                  <a:pt x="2758266" y="817119"/>
                  <a:pt x="2821259" y="801371"/>
                </a:cubicBezTo>
                <a:cubicBezTo>
                  <a:pt x="2813825" y="764200"/>
                  <a:pt x="2809652" y="726226"/>
                  <a:pt x="2798956" y="689859"/>
                </a:cubicBezTo>
                <a:cubicBezTo>
                  <a:pt x="2790968" y="662701"/>
                  <a:pt x="2775665" y="638222"/>
                  <a:pt x="2765503" y="611800"/>
                </a:cubicBezTo>
                <a:cubicBezTo>
                  <a:pt x="2757064" y="589858"/>
                  <a:pt x="2751234" y="566986"/>
                  <a:pt x="2743200" y="544893"/>
                </a:cubicBezTo>
                <a:cubicBezTo>
                  <a:pt x="2736359" y="526081"/>
                  <a:pt x="2726056" y="508478"/>
                  <a:pt x="2720898" y="489137"/>
                </a:cubicBezTo>
                <a:cubicBezTo>
                  <a:pt x="2711131" y="452510"/>
                  <a:pt x="2710582" y="413587"/>
                  <a:pt x="2698595" y="377625"/>
                </a:cubicBezTo>
                <a:cubicBezTo>
                  <a:pt x="2683727" y="333020"/>
                  <a:pt x="2663213" y="289915"/>
                  <a:pt x="2653991" y="243810"/>
                </a:cubicBezTo>
                <a:cubicBezTo>
                  <a:pt x="2650274" y="225225"/>
                  <a:pt x="2647436" y="206442"/>
                  <a:pt x="2642839" y="188054"/>
                </a:cubicBezTo>
                <a:cubicBezTo>
                  <a:pt x="2639988" y="176650"/>
                  <a:pt x="2634917" y="165902"/>
                  <a:pt x="2631688" y="154600"/>
                </a:cubicBezTo>
                <a:cubicBezTo>
                  <a:pt x="2627478" y="139864"/>
                  <a:pt x="2624254" y="124864"/>
                  <a:pt x="2620537" y="109996"/>
                </a:cubicBezTo>
                <a:cubicBezTo>
                  <a:pt x="2616820" y="76542"/>
                  <a:pt x="2639842" y="23967"/>
                  <a:pt x="2609386" y="9635"/>
                </a:cubicBezTo>
                <a:cubicBezTo>
                  <a:pt x="2555468" y="-15738"/>
                  <a:pt x="2490404" y="16541"/>
                  <a:pt x="2430966" y="20786"/>
                </a:cubicBezTo>
                <a:cubicBezTo>
                  <a:pt x="2386320" y="23975"/>
                  <a:pt x="2341818" y="29055"/>
                  <a:pt x="2297151" y="31937"/>
                </a:cubicBezTo>
                <a:cubicBezTo>
                  <a:pt x="2100082" y="44651"/>
                  <a:pt x="2102005" y="59815"/>
                  <a:pt x="1951464" y="65391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3746812" y="1393903"/>
            <a:ext cx="12459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Program</a:t>
            </a:r>
            <a:endParaRPr lang="en-US" sz="2400" dirty="0"/>
          </a:p>
        </p:txBody>
      </p:sp>
      <p:sp>
        <p:nvSpPr>
          <p:cNvPr id="16" name="Freeform 15"/>
          <p:cNvSpPr/>
          <p:nvPr/>
        </p:nvSpPr>
        <p:spPr>
          <a:xfrm>
            <a:off x="1839459" y="2207941"/>
            <a:ext cx="1918502" cy="579864"/>
          </a:xfrm>
          <a:custGeom>
            <a:avLst/>
            <a:gdLst>
              <a:gd name="connsiteX0" fmla="*/ 1918502 w 1918502"/>
              <a:gd name="connsiteY0" fmla="*/ 0 h 579864"/>
              <a:gd name="connsiteX1" fmla="*/ 1873897 w 1918502"/>
              <a:gd name="connsiteY1" fmla="*/ 22303 h 579864"/>
              <a:gd name="connsiteX2" fmla="*/ 1806990 w 1918502"/>
              <a:gd name="connsiteY2" fmla="*/ 44605 h 579864"/>
              <a:gd name="connsiteX3" fmla="*/ 1695478 w 1918502"/>
              <a:gd name="connsiteY3" fmla="*/ 89210 h 579864"/>
              <a:gd name="connsiteX4" fmla="*/ 1639721 w 1918502"/>
              <a:gd name="connsiteY4" fmla="*/ 100361 h 579864"/>
              <a:gd name="connsiteX5" fmla="*/ 1606268 w 1918502"/>
              <a:gd name="connsiteY5" fmla="*/ 111513 h 579864"/>
              <a:gd name="connsiteX6" fmla="*/ 1572814 w 1918502"/>
              <a:gd name="connsiteY6" fmla="*/ 133815 h 579864"/>
              <a:gd name="connsiteX7" fmla="*/ 1494756 w 1918502"/>
              <a:gd name="connsiteY7" fmla="*/ 144966 h 579864"/>
              <a:gd name="connsiteX8" fmla="*/ 1439000 w 1918502"/>
              <a:gd name="connsiteY8" fmla="*/ 156118 h 579864"/>
              <a:gd name="connsiteX9" fmla="*/ 1294034 w 1918502"/>
              <a:gd name="connsiteY9" fmla="*/ 189571 h 579864"/>
              <a:gd name="connsiteX10" fmla="*/ 624961 w 1918502"/>
              <a:gd name="connsiteY10" fmla="*/ 200722 h 579864"/>
              <a:gd name="connsiteX11" fmla="*/ 535751 w 1918502"/>
              <a:gd name="connsiteY11" fmla="*/ 223025 h 579864"/>
              <a:gd name="connsiteX12" fmla="*/ 491146 w 1918502"/>
              <a:gd name="connsiteY12" fmla="*/ 245327 h 579864"/>
              <a:gd name="connsiteX13" fmla="*/ 457692 w 1918502"/>
              <a:gd name="connsiteY13" fmla="*/ 256479 h 579864"/>
              <a:gd name="connsiteX14" fmla="*/ 379634 w 1918502"/>
              <a:gd name="connsiteY14" fmla="*/ 289932 h 579864"/>
              <a:gd name="connsiteX15" fmla="*/ 357331 w 1918502"/>
              <a:gd name="connsiteY15" fmla="*/ 323386 h 579864"/>
              <a:gd name="connsiteX16" fmla="*/ 323878 w 1918502"/>
              <a:gd name="connsiteY16" fmla="*/ 334537 h 579864"/>
              <a:gd name="connsiteX17" fmla="*/ 234668 w 1918502"/>
              <a:gd name="connsiteY17" fmla="*/ 379142 h 579864"/>
              <a:gd name="connsiteX18" fmla="*/ 190063 w 1918502"/>
              <a:gd name="connsiteY18" fmla="*/ 423747 h 579864"/>
              <a:gd name="connsiteX19" fmla="*/ 156609 w 1918502"/>
              <a:gd name="connsiteY19" fmla="*/ 446049 h 579864"/>
              <a:gd name="connsiteX20" fmla="*/ 112004 w 1918502"/>
              <a:gd name="connsiteY20" fmla="*/ 490654 h 579864"/>
              <a:gd name="connsiteX21" fmla="*/ 78551 w 1918502"/>
              <a:gd name="connsiteY21" fmla="*/ 557561 h 579864"/>
              <a:gd name="connsiteX22" fmla="*/ 56248 w 1918502"/>
              <a:gd name="connsiteY22" fmla="*/ 490654 h 579864"/>
              <a:gd name="connsiteX23" fmla="*/ 45097 w 1918502"/>
              <a:gd name="connsiteY23" fmla="*/ 457200 h 579864"/>
              <a:gd name="connsiteX24" fmla="*/ 33946 w 1918502"/>
              <a:gd name="connsiteY24" fmla="*/ 423747 h 579864"/>
              <a:gd name="connsiteX25" fmla="*/ 22795 w 1918502"/>
              <a:gd name="connsiteY25" fmla="*/ 367991 h 579864"/>
              <a:gd name="connsiteX26" fmla="*/ 492 w 1918502"/>
              <a:gd name="connsiteY26" fmla="*/ 301083 h 579864"/>
              <a:gd name="connsiteX27" fmla="*/ 33946 w 1918502"/>
              <a:gd name="connsiteY27" fmla="*/ 434898 h 579864"/>
              <a:gd name="connsiteX28" fmla="*/ 56248 w 1918502"/>
              <a:gd name="connsiteY28" fmla="*/ 479503 h 579864"/>
              <a:gd name="connsiteX29" fmla="*/ 78551 w 1918502"/>
              <a:gd name="connsiteY29" fmla="*/ 557561 h 579864"/>
              <a:gd name="connsiteX30" fmla="*/ 100853 w 1918502"/>
              <a:gd name="connsiteY30" fmla="*/ 579864 h 579864"/>
              <a:gd name="connsiteX31" fmla="*/ 301575 w 1918502"/>
              <a:gd name="connsiteY31" fmla="*/ 568713 h 5798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918502" h="579864">
                <a:moveTo>
                  <a:pt x="1918502" y="0"/>
                </a:moveTo>
                <a:cubicBezTo>
                  <a:pt x="1903634" y="7434"/>
                  <a:pt x="1889331" y="16129"/>
                  <a:pt x="1873897" y="22303"/>
                </a:cubicBezTo>
                <a:cubicBezTo>
                  <a:pt x="1852070" y="31034"/>
                  <a:pt x="1828017" y="34091"/>
                  <a:pt x="1806990" y="44605"/>
                </a:cubicBezTo>
                <a:cubicBezTo>
                  <a:pt x="1767340" y="64430"/>
                  <a:pt x="1741412" y="80024"/>
                  <a:pt x="1695478" y="89210"/>
                </a:cubicBezTo>
                <a:cubicBezTo>
                  <a:pt x="1676892" y="92927"/>
                  <a:pt x="1658109" y="95764"/>
                  <a:pt x="1639721" y="100361"/>
                </a:cubicBezTo>
                <a:cubicBezTo>
                  <a:pt x="1628318" y="103212"/>
                  <a:pt x="1616781" y="106256"/>
                  <a:pt x="1606268" y="111513"/>
                </a:cubicBezTo>
                <a:cubicBezTo>
                  <a:pt x="1594281" y="117507"/>
                  <a:pt x="1585651" y="129964"/>
                  <a:pt x="1572814" y="133815"/>
                </a:cubicBezTo>
                <a:cubicBezTo>
                  <a:pt x="1547639" y="141367"/>
                  <a:pt x="1520682" y="140645"/>
                  <a:pt x="1494756" y="144966"/>
                </a:cubicBezTo>
                <a:cubicBezTo>
                  <a:pt x="1476060" y="148082"/>
                  <a:pt x="1457388" y="151521"/>
                  <a:pt x="1439000" y="156118"/>
                </a:cubicBezTo>
                <a:cubicBezTo>
                  <a:pt x="1374774" y="172175"/>
                  <a:pt x="1400335" y="187799"/>
                  <a:pt x="1294034" y="189571"/>
                </a:cubicBezTo>
                <a:lnTo>
                  <a:pt x="624961" y="200722"/>
                </a:lnTo>
                <a:cubicBezTo>
                  <a:pt x="592236" y="207267"/>
                  <a:pt x="565754" y="210167"/>
                  <a:pt x="535751" y="223025"/>
                </a:cubicBezTo>
                <a:cubicBezTo>
                  <a:pt x="520472" y="229573"/>
                  <a:pt x="506425" y="238779"/>
                  <a:pt x="491146" y="245327"/>
                </a:cubicBezTo>
                <a:cubicBezTo>
                  <a:pt x="480342" y="249957"/>
                  <a:pt x="468496" y="251849"/>
                  <a:pt x="457692" y="256479"/>
                </a:cubicBezTo>
                <a:cubicBezTo>
                  <a:pt x="361243" y="297814"/>
                  <a:pt x="458082" y="263783"/>
                  <a:pt x="379634" y="289932"/>
                </a:cubicBezTo>
                <a:cubicBezTo>
                  <a:pt x="372200" y="301083"/>
                  <a:pt x="367796" y="315014"/>
                  <a:pt x="357331" y="323386"/>
                </a:cubicBezTo>
                <a:cubicBezTo>
                  <a:pt x="348153" y="330729"/>
                  <a:pt x="334579" y="329673"/>
                  <a:pt x="323878" y="334537"/>
                </a:cubicBezTo>
                <a:cubicBezTo>
                  <a:pt x="293611" y="348295"/>
                  <a:pt x="258177" y="355633"/>
                  <a:pt x="234668" y="379142"/>
                </a:cubicBezTo>
                <a:cubicBezTo>
                  <a:pt x="219800" y="394010"/>
                  <a:pt x="207559" y="412084"/>
                  <a:pt x="190063" y="423747"/>
                </a:cubicBezTo>
                <a:cubicBezTo>
                  <a:pt x="178912" y="431181"/>
                  <a:pt x="166785" y="437327"/>
                  <a:pt x="156609" y="446049"/>
                </a:cubicBezTo>
                <a:cubicBezTo>
                  <a:pt x="140644" y="459733"/>
                  <a:pt x="112004" y="490654"/>
                  <a:pt x="112004" y="490654"/>
                </a:cubicBezTo>
                <a:cubicBezTo>
                  <a:pt x="111782" y="491319"/>
                  <a:pt x="90080" y="566208"/>
                  <a:pt x="78551" y="557561"/>
                </a:cubicBezTo>
                <a:cubicBezTo>
                  <a:pt x="59744" y="543456"/>
                  <a:pt x="63682" y="512956"/>
                  <a:pt x="56248" y="490654"/>
                </a:cubicBezTo>
                <a:lnTo>
                  <a:pt x="45097" y="457200"/>
                </a:lnTo>
                <a:cubicBezTo>
                  <a:pt x="41380" y="446049"/>
                  <a:pt x="36251" y="435273"/>
                  <a:pt x="33946" y="423747"/>
                </a:cubicBezTo>
                <a:cubicBezTo>
                  <a:pt x="30229" y="405162"/>
                  <a:pt x="27782" y="386277"/>
                  <a:pt x="22795" y="367991"/>
                </a:cubicBezTo>
                <a:cubicBezTo>
                  <a:pt x="16609" y="345310"/>
                  <a:pt x="-3373" y="277894"/>
                  <a:pt x="492" y="301083"/>
                </a:cubicBezTo>
                <a:cubicBezTo>
                  <a:pt x="8427" y="348695"/>
                  <a:pt x="11855" y="390715"/>
                  <a:pt x="33946" y="434898"/>
                </a:cubicBezTo>
                <a:cubicBezTo>
                  <a:pt x="41380" y="449766"/>
                  <a:pt x="50411" y="463938"/>
                  <a:pt x="56248" y="479503"/>
                </a:cubicBezTo>
                <a:cubicBezTo>
                  <a:pt x="61107" y="492459"/>
                  <a:pt x="69567" y="542587"/>
                  <a:pt x="78551" y="557561"/>
                </a:cubicBezTo>
                <a:cubicBezTo>
                  <a:pt x="83960" y="566576"/>
                  <a:pt x="93419" y="572430"/>
                  <a:pt x="100853" y="579864"/>
                </a:cubicBezTo>
                <a:lnTo>
                  <a:pt x="301575" y="568713"/>
                </a:ln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6"/>
          <p:cNvSpPr/>
          <p:nvPr/>
        </p:nvSpPr>
        <p:spPr>
          <a:xfrm>
            <a:off x="4369615" y="2286000"/>
            <a:ext cx="302746" cy="468351"/>
          </a:xfrm>
          <a:custGeom>
            <a:avLst/>
            <a:gdLst>
              <a:gd name="connsiteX0" fmla="*/ 135478 w 302746"/>
              <a:gd name="connsiteY0" fmla="*/ 0 h 468351"/>
              <a:gd name="connsiteX1" fmla="*/ 113175 w 302746"/>
              <a:gd name="connsiteY1" fmla="*/ 423746 h 468351"/>
              <a:gd name="connsiteX2" fmla="*/ 46268 w 302746"/>
              <a:gd name="connsiteY2" fmla="*/ 367990 h 468351"/>
              <a:gd name="connsiteX3" fmla="*/ 1663 w 302746"/>
              <a:gd name="connsiteY3" fmla="*/ 334537 h 468351"/>
              <a:gd name="connsiteX4" fmla="*/ 23965 w 302746"/>
              <a:gd name="connsiteY4" fmla="*/ 367990 h 468351"/>
              <a:gd name="connsiteX5" fmla="*/ 79722 w 302746"/>
              <a:gd name="connsiteY5" fmla="*/ 423746 h 468351"/>
              <a:gd name="connsiteX6" fmla="*/ 102024 w 302746"/>
              <a:gd name="connsiteY6" fmla="*/ 457200 h 468351"/>
              <a:gd name="connsiteX7" fmla="*/ 135478 w 302746"/>
              <a:gd name="connsiteY7" fmla="*/ 468351 h 468351"/>
              <a:gd name="connsiteX8" fmla="*/ 213536 w 302746"/>
              <a:gd name="connsiteY8" fmla="*/ 412595 h 468351"/>
              <a:gd name="connsiteX9" fmla="*/ 258141 w 302746"/>
              <a:gd name="connsiteY9" fmla="*/ 367990 h 468351"/>
              <a:gd name="connsiteX10" fmla="*/ 302746 w 302746"/>
              <a:gd name="connsiteY10" fmla="*/ 323385 h 468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02746" h="468351">
                <a:moveTo>
                  <a:pt x="135478" y="0"/>
                </a:moveTo>
                <a:cubicBezTo>
                  <a:pt x="128044" y="141249"/>
                  <a:pt x="146499" y="286283"/>
                  <a:pt x="113175" y="423746"/>
                </a:cubicBezTo>
                <a:cubicBezTo>
                  <a:pt x="106335" y="451960"/>
                  <a:pt x="68938" y="386126"/>
                  <a:pt x="46268" y="367990"/>
                </a:cubicBezTo>
                <a:cubicBezTo>
                  <a:pt x="31755" y="356380"/>
                  <a:pt x="-8646" y="319073"/>
                  <a:pt x="1663" y="334537"/>
                </a:cubicBezTo>
                <a:cubicBezTo>
                  <a:pt x="9097" y="345688"/>
                  <a:pt x="15140" y="357904"/>
                  <a:pt x="23965" y="367990"/>
                </a:cubicBezTo>
                <a:cubicBezTo>
                  <a:pt x="41273" y="387771"/>
                  <a:pt x="65143" y="401876"/>
                  <a:pt x="79722" y="423746"/>
                </a:cubicBezTo>
                <a:cubicBezTo>
                  <a:pt x="87156" y="434897"/>
                  <a:pt x="91559" y="448828"/>
                  <a:pt x="102024" y="457200"/>
                </a:cubicBezTo>
                <a:cubicBezTo>
                  <a:pt x="111203" y="464543"/>
                  <a:pt x="124327" y="464634"/>
                  <a:pt x="135478" y="468351"/>
                </a:cubicBezTo>
                <a:cubicBezTo>
                  <a:pt x="188880" y="450550"/>
                  <a:pt x="160618" y="465512"/>
                  <a:pt x="213536" y="412595"/>
                </a:cubicBezTo>
                <a:lnTo>
                  <a:pt x="258141" y="367990"/>
                </a:lnTo>
                <a:cubicBezTo>
                  <a:pt x="285055" y="327621"/>
                  <a:pt x="268457" y="340531"/>
                  <a:pt x="302746" y="323385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7"/>
          <p:cNvSpPr/>
          <p:nvPr/>
        </p:nvSpPr>
        <p:spPr>
          <a:xfrm>
            <a:off x="4939990" y="2241395"/>
            <a:ext cx="2330721" cy="501805"/>
          </a:xfrm>
          <a:custGeom>
            <a:avLst/>
            <a:gdLst>
              <a:gd name="connsiteX0" fmla="*/ 0 w 2330721"/>
              <a:gd name="connsiteY0" fmla="*/ 0 h 501805"/>
              <a:gd name="connsiteX1" fmla="*/ 22303 w 2330721"/>
              <a:gd name="connsiteY1" fmla="*/ 44605 h 501805"/>
              <a:gd name="connsiteX2" fmla="*/ 55756 w 2330721"/>
              <a:gd name="connsiteY2" fmla="*/ 55756 h 501805"/>
              <a:gd name="connsiteX3" fmla="*/ 635620 w 2330721"/>
              <a:gd name="connsiteY3" fmla="*/ 133815 h 501805"/>
              <a:gd name="connsiteX4" fmla="*/ 1014761 w 2330721"/>
              <a:gd name="connsiteY4" fmla="*/ 167268 h 501805"/>
              <a:gd name="connsiteX5" fmla="*/ 1182030 w 2330721"/>
              <a:gd name="connsiteY5" fmla="*/ 189571 h 501805"/>
              <a:gd name="connsiteX6" fmla="*/ 1282390 w 2330721"/>
              <a:gd name="connsiteY6" fmla="*/ 211873 h 501805"/>
              <a:gd name="connsiteX7" fmla="*/ 1382751 w 2330721"/>
              <a:gd name="connsiteY7" fmla="*/ 245327 h 501805"/>
              <a:gd name="connsiteX8" fmla="*/ 1449659 w 2330721"/>
              <a:gd name="connsiteY8" fmla="*/ 256478 h 501805"/>
              <a:gd name="connsiteX9" fmla="*/ 1494264 w 2330721"/>
              <a:gd name="connsiteY9" fmla="*/ 267629 h 501805"/>
              <a:gd name="connsiteX10" fmla="*/ 1572322 w 2330721"/>
              <a:gd name="connsiteY10" fmla="*/ 278781 h 501805"/>
              <a:gd name="connsiteX11" fmla="*/ 1616927 w 2330721"/>
              <a:gd name="connsiteY11" fmla="*/ 289932 h 501805"/>
              <a:gd name="connsiteX12" fmla="*/ 1784195 w 2330721"/>
              <a:gd name="connsiteY12" fmla="*/ 312234 h 501805"/>
              <a:gd name="connsiteX13" fmla="*/ 1906859 w 2330721"/>
              <a:gd name="connsiteY13" fmla="*/ 334537 h 501805"/>
              <a:gd name="connsiteX14" fmla="*/ 1940312 w 2330721"/>
              <a:gd name="connsiteY14" fmla="*/ 345688 h 501805"/>
              <a:gd name="connsiteX15" fmla="*/ 1984917 w 2330721"/>
              <a:gd name="connsiteY15" fmla="*/ 356839 h 501805"/>
              <a:gd name="connsiteX16" fmla="*/ 2051825 w 2330721"/>
              <a:gd name="connsiteY16" fmla="*/ 379142 h 501805"/>
              <a:gd name="connsiteX17" fmla="*/ 2096430 w 2330721"/>
              <a:gd name="connsiteY17" fmla="*/ 390293 h 501805"/>
              <a:gd name="connsiteX18" fmla="*/ 2163337 w 2330721"/>
              <a:gd name="connsiteY18" fmla="*/ 412595 h 501805"/>
              <a:gd name="connsiteX19" fmla="*/ 2252547 w 2330721"/>
              <a:gd name="connsiteY19" fmla="*/ 434898 h 501805"/>
              <a:gd name="connsiteX20" fmla="*/ 2286000 w 2330721"/>
              <a:gd name="connsiteY20" fmla="*/ 457200 h 501805"/>
              <a:gd name="connsiteX21" fmla="*/ 2319454 w 2330721"/>
              <a:gd name="connsiteY21" fmla="*/ 356839 h 501805"/>
              <a:gd name="connsiteX22" fmla="*/ 2308303 w 2330721"/>
              <a:gd name="connsiteY22" fmla="*/ 345688 h 501805"/>
              <a:gd name="connsiteX23" fmla="*/ 2286000 w 2330721"/>
              <a:gd name="connsiteY23" fmla="*/ 423746 h 501805"/>
              <a:gd name="connsiteX24" fmla="*/ 2263698 w 2330721"/>
              <a:gd name="connsiteY24" fmla="*/ 501805 h 501805"/>
              <a:gd name="connsiteX25" fmla="*/ 2141034 w 2330721"/>
              <a:gd name="connsiteY25" fmla="*/ 490654 h 501805"/>
              <a:gd name="connsiteX26" fmla="*/ 2040673 w 2330721"/>
              <a:gd name="connsiteY26" fmla="*/ 468351 h 501805"/>
              <a:gd name="connsiteX27" fmla="*/ 1951464 w 2330721"/>
              <a:gd name="connsiteY27" fmla="*/ 457200 h 501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330721" h="501805">
                <a:moveTo>
                  <a:pt x="0" y="0"/>
                </a:moveTo>
                <a:cubicBezTo>
                  <a:pt x="7434" y="14868"/>
                  <a:pt x="10548" y="32850"/>
                  <a:pt x="22303" y="44605"/>
                </a:cubicBezTo>
                <a:cubicBezTo>
                  <a:pt x="30614" y="52916"/>
                  <a:pt x="44124" y="54064"/>
                  <a:pt x="55756" y="55756"/>
                </a:cubicBezTo>
                <a:cubicBezTo>
                  <a:pt x="248756" y="83829"/>
                  <a:pt x="441894" y="111289"/>
                  <a:pt x="635620" y="133815"/>
                </a:cubicBezTo>
                <a:cubicBezTo>
                  <a:pt x="761642" y="148469"/>
                  <a:pt x="888435" y="155517"/>
                  <a:pt x="1014761" y="167268"/>
                </a:cubicBezTo>
                <a:cubicBezTo>
                  <a:pt x="1087129" y="174000"/>
                  <a:pt x="1115820" y="177533"/>
                  <a:pt x="1182030" y="189571"/>
                </a:cubicBezTo>
                <a:cubicBezTo>
                  <a:pt x="1206885" y="194090"/>
                  <a:pt x="1256537" y="203918"/>
                  <a:pt x="1282390" y="211873"/>
                </a:cubicBezTo>
                <a:cubicBezTo>
                  <a:pt x="1316094" y="222244"/>
                  <a:pt x="1347967" y="239530"/>
                  <a:pt x="1382751" y="245327"/>
                </a:cubicBezTo>
                <a:cubicBezTo>
                  <a:pt x="1405054" y="249044"/>
                  <a:pt x="1427488" y="252044"/>
                  <a:pt x="1449659" y="256478"/>
                </a:cubicBezTo>
                <a:cubicBezTo>
                  <a:pt x="1464687" y="259484"/>
                  <a:pt x="1479185" y="264887"/>
                  <a:pt x="1494264" y="267629"/>
                </a:cubicBezTo>
                <a:cubicBezTo>
                  <a:pt x="1520124" y="272331"/>
                  <a:pt x="1546462" y="274079"/>
                  <a:pt x="1572322" y="278781"/>
                </a:cubicBezTo>
                <a:cubicBezTo>
                  <a:pt x="1587401" y="281523"/>
                  <a:pt x="1601899" y="286926"/>
                  <a:pt x="1616927" y="289932"/>
                </a:cubicBezTo>
                <a:cubicBezTo>
                  <a:pt x="1679496" y="302445"/>
                  <a:pt x="1717248" y="304796"/>
                  <a:pt x="1784195" y="312234"/>
                </a:cubicBezTo>
                <a:cubicBezTo>
                  <a:pt x="1916437" y="345294"/>
                  <a:pt x="1707062" y="294577"/>
                  <a:pt x="1906859" y="334537"/>
                </a:cubicBezTo>
                <a:cubicBezTo>
                  <a:pt x="1918385" y="336842"/>
                  <a:pt x="1929010" y="342459"/>
                  <a:pt x="1940312" y="345688"/>
                </a:cubicBezTo>
                <a:cubicBezTo>
                  <a:pt x="1955048" y="349898"/>
                  <a:pt x="1970237" y="352435"/>
                  <a:pt x="1984917" y="356839"/>
                </a:cubicBezTo>
                <a:cubicBezTo>
                  <a:pt x="2007435" y="363594"/>
                  <a:pt x="2029307" y="372387"/>
                  <a:pt x="2051825" y="379142"/>
                </a:cubicBezTo>
                <a:cubicBezTo>
                  <a:pt x="2066505" y="383546"/>
                  <a:pt x="2081750" y="385889"/>
                  <a:pt x="2096430" y="390293"/>
                </a:cubicBezTo>
                <a:cubicBezTo>
                  <a:pt x="2118947" y="397048"/>
                  <a:pt x="2140530" y="406893"/>
                  <a:pt x="2163337" y="412595"/>
                </a:cubicBezTo>
                <a:lnTo>
                  <a:pt x="2252547" y="434898"/>
                </a:lnTo>
                <a:cubicBezTo>
                  <a:pt x="2263698" y="442332"/>
                  <a:pt x="2273557" y="462177"/>
                  <a:pt x="2286000" y="457200"/>
                </a:cubicBezTo>
                <a:cubicBezTo>
                  <a:pt x="2306310" y="449076"/>
                  <a:pt x="2316980" y="367973"/>
                  <a:pt x="2319454" y="356839"/>
                </a:cubicBezTo>
                <a:cubicBezTo>
                  <a:pt x="2331455" y="302832"/>
                  <a:pt x="2341205" y="296333"/>
                  <a:pt x="2308303" y="345688"/>
                </a:cubicBezTo>
                <a:cubicBezTo>
                  <a:pt x="2273426" y="485185"/>
                  <a:pt x="2318006" y="311722"/>
                  <a:pt x="2286000" y="423746"/>
                </a:cubicBezTo>
                <a:cubicBezTo>
                  <a:pt x="2257994" y="521769"/>
                  <a:pt x="2290436" y="421588"/>
                  <a:pt x="2263698" y="501805"/>
                </a:cubicBezTo>
                <a:cubicBezTo>
                  <a:pt x="2222810" y="498088"/>
                  <a:pt x="2181774" y="495746"/>
                  <a:pt x="2141034" y="490654"/>
                </a:cubicBezTo>
                <a:cubicBezTo>
                  <a:pt x="2070186" y="481798"/>
                  <a:pt x="2103717" y="479814"/>
                  <a:pt x="2040673" y="468351"/>
                </a:cubicBezTo>
                <a:cubicBezTo>
                  <a:pt x="1976453" y="456674"/>
                  <a:pt x="1986421" y="457200"/>
                  <a:pt x="1951464" y="45720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9"/>
          <p:cNvSpPr/>
          <p:nvPr/>
        </p:nvSpPr>
        <p:spPr>
          <a:xfrm>
            <a:off x="6098719" y="2455657"/>
            <a:ext cx="3045281" cy="1784195"/>
          </a:xfrm>
          <a:custGeom>
            <a:avLst/>
            <a:gdLst>
              <a:gd name="connsiteX0" fmla="*/ 1906859 w 3045281"/>
              <a:gd name="connsiteY0" fmla="*/ 111512 h 1784195"/>
              <a:gd name="connsiteX1" fmla="*/ 1728439 w 3045281"/>
              <a:gd name="connsiteY1" fmla="*/ 111512 h 1784195"/>
              <a:gd name="connsiteX2" fmla="*/ 1550020 w 3045281"/>
              <a:gd name="connsiteY2" fmla="*/ 44605 h 1784195"/>
              <a:gd name="connsiteX3" fmla="*/ 1427356 w 3045281"/>
              <a:gd name="connsiteY3" fmla="*/ 33454 h 1784195"/>
              <a:gd name="connsiteX4" fmla="*/ 1103971 w 3045281"/>
              <a:gd name="connsiteY4" fmla="*/ 0 h 1784195"/>
              <a:gd name="connsiteX5" fmla="*/ 724829 w 3045281"/>
              <a:gd name="connsiteY5" fmla="*/ 11151 h 1784195"/>
              <a:gd name="connsiteX6" fmla="*/ 624468 w 3045281"/>
              <a:gd name="connsiteY6" fmla="*/ 44605 h 1784195"/>
              <a:gd name="connsiteX7" fmla="*/ 468351 w 3045281"/>
              <a:gd name="connsiteY7" fmla="*/ 78059 h 1784195"/>
              <a:gd name="connsiteX8" fmla="*/ 356839 w 3045281"/>
              <a:gd name="connsiteY8" fmla="*/ 111512 h 1784195"/>
              <a:gd name="connsiteX9" fmla="*/ 323385 w 3045281"/>
              <a:gd name="connsiteY9" fmla="*/ 122664 h 1784195"/>
              <a:gd name="connsiteX10" fmla="*/ 289932 w 3045281"/>
              <a:gd name="connsiteY10" fmla="*/ 133815 h 1784195"/>
              <a:gd name="connsiteX11" fmla="*/ 223024 w 3045281"/>
              <a:gd name="connsiteY11" fmla="*/ 178420 h 1784195"/>
              <a:gd name="connsiteX12" fmla="*/ 178420 w 3045281"/>
              <a:gd name="connsiteY12" fmla="*/ 200722 h 1784195"/>
              <a:gd name="connsiteX13" fmla="*/ 122663 w 3045281"/>
              <a:gd name="connsiteY13" fmla="*/ 234176 h 1784195"/>
              <a:gd name="connsiteX14" fmla="*/ 78059 w 3045281"/>
              <a:gd name="connsiteY14" fmla="*/ 301083 h 1784195"/>
              <a:gd name="connsiteX15" fmla="*/ 55756 w 3045281"/>
              <a:gd name="connsiteY15" fmla="*/ 334537 h 1784195"/>
              <a:gd name="connsiteX16" fmla="*/ 44605 w 3045281"/>
              <a:gd name="connsiteY16" fmla="*/ 379142 h 1784195"/>
              <a:gd name="connsiteX17" fmla="*/ 22302 w 3045281"/>
              <a:gd name="connsiteY17" fmla="*/ 446049 h 1784195"/>
              <a:gd name="connsiteX18" fmla="*/ 0 w 3045281"/>
              <a:gd name="connsiteY18" fmla="*/ 524108 h 1784195"/>
              <a:gd name="connsiteX19" fmla="*/ 11151 w 3045281"/>
              <a:gd name="connsiteY19" fmla="*/ 903249 h 1784195"/>
              <a:gd name="connsiteX20" fmla="*/ 33454 w 3045281"/>
              <a:gd name="connsiteY20" fmla="*/ 1092820 h 1784195"/>
              <a:gd name="connsiteX21" fmla="*/ 66907 w 3045281"/>
              <a:gd name="connsiteY21" fmla="*/ 1248937 h 1784195"/>
              <a:gd name="connsiteX22" fmla="*/ 89210 w 3045281"/>
              <a:gd name="connsiteY22" fmla="*/ 1315844 h 1784195"/>
              <a:gd name="connsiteX23" fmla="*/ 100361 w 3045281"/>
              <a:gd name="connsiteY23" fmla="*/ 1349298 h 1784195"/>
              <a:gd name="connsiteX24" fmla="*/ 122663 w 3045281"/>
              <a:gd name="connsiteY24" fmla="*/ 1382751 h 1784195"/>
              <a:gd name="connsiteX25" fmla="*/ 156117 w 3045281"/>
              <a:gd name="connsiteY25" fmla="*/ 1460810 h 1784195"/>
              <a:gd name="connsiteX26" fmla="*/ 189571 w 3045281"/>
              <a:gd name="connsiteY26" fmla="*/ 1505415 h 1784195"/>
              <a:gd name="connsiteX27" fmla="*/ 211873 w 3045281"/>
              <a:gd name="connsiteY27" fmla="*/ 1538869 h 1784195"/>
              <a:gd name="connsiteX28" fmla="*/ 323385 w 3045281"/>
              <a:gd name="connsiteY28" fmla="*/ 1605776 h 1784195"/>
              <a:gd name="connsiteX29" fmla="*/ 390293 w 3045281"/>
              <a:gd name="connsiteY29" fmla="*/ 1628078 h 1784195"/>
              <a:gd name="connsiteX30" fmla="*/ 446049 w 3045281"/>
              <a:gd name="connsiteY30" fmla="*/ 1650381 h 1784195"/>
              <a:gd name="connsiteX31" fmla="*/ 557561 w 3045281"/>
              <a:gd name="connsiteY31" fmla="*/ 1672683 h 1784195"/>
              <a:gd name="connsiteX32" fmla="*/ 713678 w 3045281"/>
              <a:gd name="connsiteY32" fmla="*/ 1706137 h 1784195"/>
              <a:gd name="connsiteX33" fmla="*/ 758283 w 3045281"/>
              <a:gd name="connsiteY33" fmla="*/ 1717288 h 1784195"/>
              <a:gd name="connsiteX34" fmla="*/ 869795 w 3045281"/>
              <a:gd name="connsiteY34" fmla="*/ 1728439 h 1784195"/>
              <a:gd name="connsiteX35" fmla="*/ 1059366 w 3045281"/>
              <a:gd name="connsiteY35" fmla="*/ 1750742 h 1784195"/>
              <a:gd name="connsiteX36" fmla="*/ 1204332 w 3045281"/>
              <a:gd name="connsiteY36" fmla="*/ 1773044 h 1784195"/>
              <a:gd name="connsiteX37" fmla="*/ 1605776 w 3045281"/>
              <a:gd name="connsiteY37" fmla="*/ 1784195 h 1784195"/>
              <a:gd name="connsiteX38" fmla="*/ 2141034 w 3045281"/>
              <a:gd name="connsiteY38" fmla="*/ 1773044 h 1784195"/>
              <a:gd name="connsiteX39" fmla="*/ 2174488 w 3045281"/>
              <a:gd name="connsiteY39" fmla="*/ 1761893 h 1784195"/>
              <a:gd name="connsiteX40" fmla="*/ 2230244 w 3045281"/>
              <a:gd name="connsiteY40" fmla="*/ 1750742 h 1784195"/>
              <a:gd name="connsiteX41" fmla="*/ 2274849 w 3045281"/>
              <a:gd name="connsiteY41" fmla="*/ 1739591 h 1784195"/>
              <a:gd name="connsiteX42" fmla="*/ 2397512 w 3045281"/>
              <a:gd name="connsiteY42" fmla="*/ 1706137 h 1784195"/>
              <a:gd name="connsiteX43" fmla="*/ 2464420 w 3045281"/>
              <a:gd name="connsiteY43" fmla="*/ 1683834 h 1784195"/>
              <a:gd name="connsiteX44" fmla="*/ 2520176 w 3045281"/>
              <a:gd name="connsiteY44" fmla="*/ 1672683 h 1784195"/>
              <a:gd name="connsiteX45" fmla="*/ 2609385 w 3045281"/>
              <a:gd name="connsiteY45" fmla="*/ 1616927 h 1784195"/>
              <a:gd name="connsiteX46" fmla="*/ 2665142 w 3045281"/>
              <a:gd name="connsiteY46" fmla="*/ 1605776 h 1784195"/>
              <a:gd name="connsiteX47" fmla="*/ 2709746 w 3045281"/>
              <a:gd name="connsiteY47" fmla="*/ 1594625 h 1784195"/>
              <a:gd name="connsiteX48" fmla="*/ 2865863 w 3045281"/>
              <a:gd name="connsiteY48" fmla="*/ 1572322 h 1784195"/>
              <a:gd name="connsiteX49" fmla="*/ 2899317 w 3045281"/>
              <a:gd name="connsiteY49" fmla="*/ 1550020 h 1784195"/>
              <a:gd name="connsiteX50" fmla="*/ 2943922 w 3045281"/>
              <a:gd name="connsiteY50" fmla="*/ 1449659 h 1784195"/>
              <a:gd name="connsiteX51" fmla="*/ 2988527 w 3045281"/>
              <a:gd name="connsiteY51" fmla="*/ 1338147 h 1784195"/>
              <a:gd name="connsiteX52" fmla="*/ 2999678 w 3045281"/>
              <a:gd name="connsiteY52" fmla="*/ 1304693 h 1784195"/>
              <a:gd name="connsiteX53" fmla="*/ 3021981 w 3045281"/>
              <a:gd name="connsiteY53" fmla="*/ 1271239 h 1784195"/>
              <a:gd name="connsiteX54" fmla="*/ 3033132 w 3045281"/>
              <a:gd name="connsiteY54" fmla="*/ 1237786 h 1784195"/>
              <a:gd name="connsiteX55" fmla="*/ 3033132 w 3045281"/>
              <a:gd name="connsiteY55" fmla="*/ 981308 h 1784195"/>
              <a:gd name="connsiteX56" fmla="*/ 3021981 w 3045281"/>
              <a:gd name="connsiteY56" fmla="*/ 936703 h 1784195"/>
              <a:gd name="connsiteX57" fmla="*/ 3010829 w 3045281"/>
              <a:gd name="connsiteY57" fmla="*/ 869795 h 1784195"/>
              <a:gd name="connsiteX58" fmla="*/ 2977376 w 3045281"/>
              <a:gd name="connsiteY58" fmla="*/ 780586 h 1784195"/>
              <a:gd name="connsiteX59" fmla="*/ 2966224 w 3045281"/>
              <a:gd name="connsiteY59" fmla="*/ 747132 h 1784195"/>
              <a:gd name="connsiteX60" fmla="*/ 2921620 w 3045281"/>
              <a:gd name="connsiteY60" fmla="*/ 669073 h 1784195"/>
              <a:gd name="connsiteX61" fmla="*/ 2899317 w 3045281"/>
              <a:gd name="connsiteY61" fmla="*/ 613317 h 1784195"/>
              <a:gd name="connsiteX62" fmla="*/ 2832410 w 3045281"/>
              <a:gd name="connsiteY62" fmla="*/ 501805 h 1784195"/>
              <a:gd name="connsiteX63" fmla="*/ 2810107 w 3045281"/>
              <a:gd name="connsiteY63" fmla="*/ 468351 h 1784195"/>
              <a:gd name="connsiteX64" fmla="*/ 2709746 w 3045281"/>
              <a:gd name="connsiteY64" fmla="*/ 367991 h 1784195"/>
              <a:gd name="connsiteX65" fmla="*/ 2687444 w 3045281"/>
              <a:gd name="connsiteY65" fmla="*/ 345688 h 1784195"/>
              <a:gd name="connsiteX66" fmla="*/ 2642839 w 3045281"/>
              <a:gd name="connsiteY66" fmla="*/ 289932 h 1784195"/>
              <a:gd name="connsiteX67" fmla="*/ 2598234 w 3045281"/>
              <a:gd name="connsiteY67" fmla="*/ 278781 h 1784195"/>
              <a:gd name="connsiteX68" fmla="*/ 2564781 w 3045281"/>
              <a:gd name="connsiteY68" fmla="*/ 267630 h 1784195"/>
              <a:gd name="connsiteX69" fmla="*/ 2497873 w 3045281"/>
              <a:gd name="connsiteY69" fmla="*/ 223025 h 1784195"/>
              <a:gd name="connsiteX70" fmla="*/ 2419815 w 3045281"/>
              <a:gd name="connsiteY70" fmla="*/ 189571 h 1784195"/>
              <a:gd name="connsiteX71" fmla="*/ 2386361 w 3045281"/>
              <a:gd name="connsiteY71" fmla="*/ 178420 h 1784195"/>
              <a:gd name="connsiteX72" fmla="*/ 2352907 w 3045281"/>
              <a:gd name="connsiteY72" fmla="*/ 156117 h 1784195"/>
              <a:gd name="connsiteX73" fmla="*/ 2319454 w 3045281"/>
              <a:gd name="connsiteY73" fmla="*/ 144966 h 1784195"/>
              <a:gd name="connsiteX74" fmla="*/ 2252546 w 3045281"/>
              <a:gd name="connsiteY74" fmla="*/ 100361 h 1784195"/>
              <a:gd name="connsiteX75" fmla="*/ 2174488 w 3045281"/>
              <a:gd name="connsiteY75" fmla="*/ 78059 h 1784195"/>
              <a:gd name="connsiteX76" fmla="*/ 2118732 w 3045281"/>
              <a:gd name="connsiteY76" fmla="*/ 33454 h 1784195"/>
              <a:gd name="connsiteX77" fmla="*/ 2085278 w 3045281"/>
              <a:gd name="connsiteY77" fmla="*/ 22303 h 1784195"/>
              <a:gd name="connsiteX78" fmla="*/ 1817649 w 3045281"/>
              <a:gd name="connsiteY78" fmla="*/ 33454 h 1784195"/>
              <a:gd name="connsiteX79" fmla="*/ 1750742 w 3045281"/>
              <a:gd name="connsiteY79" fmla="*/ 55756 h 1784195"/>
              <a:gd name="connsiteX80" fmla="*/ 1717288 w 3045281"/>
              <a:gd name="connsiteY80" fmla="*/ 66908 h 1784195"/>
              <a:gd name="connsiteX81" fmla="*/ 1694985 w 3045281"/>
              <a:gd name="connsiteY81" fmla="*/ 89210 h 1784195"/>
              <a:gd name="connsiteX82" fmla="*/ 1650381 w 3045281"/>
              <a:gd name="connsiteY82" fmla="*/ 111512 h 17841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3045281" h="1784195">
                <a:moveTo>
                  <a:pt x="1906859" y="111512"/>
                </a:moveTo>
                <a:cubicBezTo>
                  <a:pt x="1834225" y="129672"/>
                  <a:pt x="1832567" y="135177"/>
                  <a:pt x="1728439" y="111512"/>
                </a:cubicBezTo>
                <a:cubicBezTo>
                  <a:pt x="1693309" y="103528"/>
                  <a:pt x="1597236" y="52937"/>
                  <a:pt x="1550020" y="44605"/>
                </a:cubicBezTo>
                <a:cubicBezTo>
                  <a:pt x="1509588" y="37470"/>
                  <a:pt x="1468222" y="37409"/>
                  <a:pt x="1427356" y="33454"/>
                </a:cubicBezTo>
                <a:lnTo>
                  <a:pt x="1103971" y="0"/>
                </a:lnTo>
                <a:cubicBezTo>
                  <a:pt x="977590" y="3717"/>
                  <a:pt x="850721" y="-560"/>
                  <a:pt x="724829" y="11151"/>
                </a:cubicBezTo>
                <a:cubicBezTo>
                  <a:pt x="689717" y="14417"/>
                  <a:pt x="659252" y="38808"/>
                  <a:pt x="624468" y="44605"/>
                </a:cubicBezTo>
                <a:cubicBezTo>
                  <a:pt x="527322" y="60796"/>
                  <a:pt x="579501" y="50271"/>
                  <a:pt x="468351" y="78059"/>
                </a:cubicBezTo>
                <a:cubicBezTo>
                  <a:pt x="400938" y="94912"/>
                  <a:pt x="438287" y="84363"/>
                  <a:pt x="356839" y="111512"/>
                </a:cubicBezTo>
                <a:lnTo>
                  <a:pt x="323385" y="122664"/>
                </a:lnTo>
                <a:cubicBezTo>
                  <a:pt x="312234" y="126381"/>
                  <a:pt x="299712" y="127295"/>
                  <a:pt x="289932" y="133815"/>
                </a:cubicBezTo>
                <a:cubicBezTo>
                  <a:pt x="267629" y="148683"/>
                  <a:pt x="246999" y="166433"/>
                  <a:pt x="223024" y="178420"/>
                </a:cubicBezTo>
                <a:cubicBezTo>
                  <a:pt x="208156" y="185854"/>
                  <a:pt x="192251" y="191501"/>
                  <a:pt x="178420" y="200722"/>
                </a:cubicBezTo>
                <a:cubicBezTo>
                  <a:pt x="117192" y="241541"/>
                  <a:pt x="200317" y="208292"/>
                  <a:pt x="122663" y="234176"/>
                </a:cubicBezTo>
                <a:lnTo>
                  <a:pt x="78059" y="301083"/>
                </a:lnTo>
                <a:lnTo>
                  <a:pt x="55756" y="334537"/>
                </a:lnTo>
                <a:cubicBezTo>
                  <a:pt x="52039" y="349405"/>
                  <a:pt x="49009" y="364462"/>
                  <a:pt x="44605" y="379142"/>
                </a:cubicBezTo>
                <a:cubicBezTo>
                  <a:pt x="37850" y="401659"/>
                  <a:pt x="28004" y="423242"/>
                  <a:pt x="22302" y="446049"/>
                </a:cubicBezTo>
                <a:cubicBezTo>
                  <a:pt x="8300" y="502058"/>
                  <a:pt x="15997" y="476115"/>
                  <a:pt x="0" y="524108"/>
                </a:cubicBezTo>
                <a:cubicBezTo>
                  <a:pt x="3717" y="650488"/>
                  <a:pt x="5659" y="776933"/>
                  <a:pt x="11151" y="903249"/>
                </a:cubicBezTo>
                <a:cubicBezTo>
                  <a:pt x="17223" y="1042904"/>
                  <a:pt x="16341" y="998699"/>
                  <a:pt x="33454" y="1092820"/>
                </a:cubicBezTo>
                <a:cubicBezTo>
                  <a:pt x="44684" y="1154582"/>
                  <a:pt x="45846" y="1185756"/>
                  <a:pt x="66907" y="1248937"/>
                </a:cubicBezTo>
                <a:lnTo>
                  <a:pt x="89210" y="1315844"/>
                </a:lnTo>
                <a:cubicBezTo>
                  <a:pt x="92927" y="1326995"/>
                  <a:pt x="93841" y="1339518"/>
                  <a:pt x="100361" y="1349298"/>
                </a:cubicBezTo>
                <a:cubicBezTo>
                  <a:pt x="107795" y="1360449"/>
                  <a:pt x="116669" y="1370764"/>
                  <a:pt x="122663" y="1382751"/>
                </a:cubicBezTo>
                <a:cubicBezTo>
                  <a:pt x="160601" y="1458626"/>
                  <a:pt x="98112" y="1368001"/>
                  <a:pt x="156117" y="1460810"/>
                </a:cubicBezTo>
                <a:cubicBezTo>
                  <a:pt x="165967" y="1476570"/>
                  <a:pt x="178768" y="1490291"/>
                  <a:pt x="189571" y="1505415"/>
                </a:cubicBezTo>
                <a:cubicBezTo>
                  <a:pt x="197361" y="1516321"/>
                  <a:pt x="201787" y="1530044"/>
                  <a:pt x="211873" y="1538869"/>
                </a:cubicBezTo>
                <a:cubicBezTo>
                  <a:pt x="233912" y="1558153"/>
                  <a:pt x="291211" y="1592906"/>
                  <a:pt x="323385" y="1605776"/>
                </a:cubicBezTo>
                <a:cubicBezTo>
                  <a:pt x="345213" y="1614507"/>
                  <a:pt x="368466" y="1619347"/>
                  <a:pt x="390293" y="1628078"/>
                </a:cubicBezTo>
                <a:cubicBezTo>
                  <a:pt x="408878" y="1635512"/>
                  <a:pt x="426708" y="1645223"/>
                  <a:pt x="446049" y="1650381"/>
                </a:cubicBezTo>
                <a:cubicBezTo>
                  <a:pt x="482676" y="1660148"/>
                  <a:pt x="521600" y="1660696"/>
                  <a:pt x="557561" y="1672683"/>
                </a:cubicBezTo>
                <a:cubicBezTo>
                  <a:pt x="674966" y="1711819"/>
                  <a:pt x="573009" y="1682693"/>
                  <a:pt x="713678" y="1706137"/>
                </a:cubicBezTo>
                <a:cubicBezTo>
                  <a:pt x="728795" y="1708657"/>
                  <a:pt x="743111" y="1715121"/>
                  <a:pt x="758283" y="1717288"/>
                </a:cubicBezTo>
                <a:cubicBezTo>
                  <a:pt x="795264" y="1722571"/>
                  <a:pt x="832624" y="1724722"/>
                  <a:pt x="869795" y="1728439"/>
                </a:cubicBezTo>
                <a:cubicBezTo>
                  <a:pt x="977007" y="1755244"/>
                  <a:pt x="849821" y="1726090"/>
                  <a:pt x="1059366" y="1750742"/>
                </a:cubicBezTo>
                <a:cubicBezTo>
                  <a:pt x="1228381" y="1770626"/>
                  <a:pt x="887222" y="1758950"/>
                  <a:pt x="1204332" y="1773044"/>
                </a:cubicBezTo>
                <a:cubicBezTo>
                  <a:pt x="1338066" y="1778988"/>
                  <a:pt x="1471961" y="1780478"/>
                  <a:pt x="1605776" y="1784195"/>
                </a:cubicBezTo>
                <a:lnTo>
                  <a:pt x="2141034" y="1773044"/>
                </a:lnTo>
                <a:cubicBezTo>
                  <a:pt x="2152779" y="1772583"/>
                  <a:pt x="2163084" y="1764744"/>
                  <a:pt x="2174488" y="1761893"/>
                </a:cubicBezTo>
                <a:cubicBezTo>
                  <a:pt x="2192876" y="1757296"/>
                  <a:pt x="2211742" y="1754853"/>
                  <a:pt x="2230244" y="1750742"/>
                </a:cubicBezTo>
                <a:cubicBezTo>
                  <a:pt x="2245205" y="1747417"/>
                  <a:pt x="2259981" y="1743308"/>
                  <a:pt x="2274849" y="1739591"/>
                </a:cubicBezTo>
                <a:cubicBezTo>
                  <a:pt x="2362482" y="1695774"/>
                  <a:pt x="2272136" y="1735070"/>
                  <a:pt x="2397512" y="1706137"/>
                </a:cubicBezTo>
                <a:cubicBezTo>
                  <a:pt x="2420419" y="1700851"/>
                  <a:pt x="2441367" y="1688444"/>
                  <a:pt x="2464420" y="1683834"/>
                </a:cubicBezTo>
                <a:lnTo>
                  <a:pt x="2520176" y="1672683"/>
                </a:lnTo>
                <a:cubicBezTo>
                  <a:pt x="2549912" y="1654098"/>
                  <a:pt x="2574999" y="1623804"/>
                  <a:pt x="2609385" y="1616927"/>
                </a:cubicBezTo>
                <a:cubicBezTo>
                  <a:pt x="2627971" y="1613210"/>
                  <a:pt x="2646640" y="1609888"/>
                  <a:pt x="2665142" y="1605776"/>
                </a:cubicBezTo>
                <a:cubicBezTo>
                  <a:pt x="2680103" y="1602451"/>
                  <a:pt x="2694629" y="1597145"/>
                  <a:pt x="2709746" y="1594625"/>
                </a:cubicBezTo>
                <a:cubicBezTo>
                  <a:pt x="2761598" y="1585983"/>
                  <a:pt x="2865863" y="1572322"/>
                  <a:pt x="2865863" y="1572322"/>
                </a:cubicBezTo>
                <a:cubicBezTo>
                  <a:pt x="2877014" y="1564888"/>
                  <a:pt x="2889840" y="1559497"/>
                  <a:pt x="2899317" y="1550020"/>
                </a:cubicBezTo>
                <a:cubicBezTo>
                  <a:pt x="2932120" y="1517218"/>
                  <a:pt x="2921839" y="1493826"/>
                  <a:pt x="2943922" y="1449659"/>
                </a:cubicBezTo>
                <a:cubicBezTo>
                  <a:pt x="2976736" y="1384029"/>
                  <a:pt x="2960969" y="1420821"/>
                  <a:pt x="2988527" y="1338147"/>
                </a:cubicBezTo>
                <a:cubicBezTo>
                  <a:pt x="2992244" y="1326996"/>
                  <a:pt x="2993158" y="1314473"/>
                  <a:pt x="2999678" y="1304693"/>
                </a:cubicBezTo>
                <a:lnTo>
                  <a:pt x="3021981" y="1271239"/>
                </a:lnTo>
                <a:cubicBezTo>
                  <a:pt x="3025698" y="1260088"/>
                  <a:pt x="3030827" y="1249312"/>
                  <a:pt x="3033132" y="1237786"/>
                </a:cubicBezTo>
                <a:cubicBezTo>
                  <a:pt x="3053064" y="1138126"/>
                  <a:pt x="3045120" y="1101194"/>
                  <a:pt x="3033132" y="981308"/>
                </a:cubicBezTo>
                <a:cubicBezTo>
                  <a:pt x="3031607" y="966058"/>
                  <a:pt x="3024987" y="951731"/>
                  <a:pt x="3021981" y="936703"/>
                </a:cubicBezTo>
                <a:cubicBezTo>
                  <a:pt x="3017547" y="914532"/>
                  <a:pt x="3015734" y="891867"/>
                  <a:pt x="3010829" y="869795"/>
                </a:cubicBezTo>
                <a:cubicBezTo>
                  <a:pt x="3006227" y="849087"/>
                  <a:pt x="2982111" y="793212"/>
                  <a:pt x="2977376" y="780586"/>
                </a:cubicBezTo>
                <a:cubicBezTo>
                  <a:pt x="2973249" y="769580"/>
                  <a:pt x="2970854" y="757936"/>
                  <a:pt x="2966224" y="747132"/>
                </a:cubicBezTo>
                <a:cubicBezTo>
                  <a:pt x="2907575" y="610285"/>
                  <a:pt x="2977614" y="781062"/>
                  <a:pt x="2921620" y="669073"/>
                </a:cubicBezTo>
                <a:cubicBezTo>
                  <a:pt x="2912668" y="651169"/>
                  <a:pt x="2908737" y="630979"/>
                  <a:pt x="2899317" y="613317"/>
                </a:cubicBezTo>
                <a:cubicBezTo>
                  <a:pt x="2878918" y="575069"/>
                  <a:pt x="2856455" y="537873"/>
                  <a:pt x="2832410" y="501805"/>
                </a:cubicBezTo>
                <a:cubicBezTo>
                  <a:pt x="2824976" y="490654"/>
                  <a:pt x="2819011" y="478368"/>
                  <a:pt x="2810107" y="468351"/>
                </a:cubicBezTo>
                <a:cubicBezTo>
                  <a:pt x="2810080" y="468321"/>
                  <a:pt x="2726487" y="384732"/>
                  <a:pt x="2709746" y="367991"/>
                </a:cubicBezTo>
                <a:cubicBezTo>
                  <a:pt x="2702312" y="360557"/>
                  <a:pt x="2693276" y="354436"/>
                  <a:pt x="2687444" y="345688"/>
                </a:cubicBezTo>
                <a:cubicBezTo>
                  <a:pt x="2679564" y="333867"/>
                  <a:pt x="2658731" y="297878"/>
                  <a:pt x="2642839" y="289932"/>
                </a:cubicBezTo>
                <a:cubicBezTo>
                  <a:pt x="2629131" y="283078"/>
                  <a:pt x="2612970" y="282991"/>
                  <a:pt x="2598234" y="278781"/>
                </a:cubicBezTo>
                <a:cubicBezTo>
                  <a:pt x="2586932" y="275552"/>
                  <a:pt x="2575932" y="271347"/>
                  <a:pt x="2564781" y="267630"/>
                </a:cubicBezTo>
                <a:cubicBezTo>
                  <a:pt x="2542478" y="252762"/>
                  <a:pt x="2523302" y="231502"/>
                  <a:pt x="2497873" y="223025"/>
                </a:cubicBezTo>
                <a:cubicBezTo>
                  <a:pt x="2419407" y="196867"/>
                  <a:pt x="2516290" y="230916"/>
                  <a:pt x="2419815" y="189571"/>
                </a:cubicBezTo>
                <a:cubicBezTo>
                  <a:pt x="2409011" y="184941"/>
                  <a:pt x="2397512" y="182137"/>
                  <a:pt x="2386361" y="178420"/>
                </a:cubicBezTo>
                <a:cubicBezTo>
                  <a:pt x="2375210" y="170986"/>
                  <a:pt x="2364894" y="162111"/>
                  <a:pt x="2352907" y="156117"/>
                </a:cubicBezTo>
                <a:cubicBezTo>
                  <a:pt x="2342394" y="150860"/>
                  <a:pt x="2329729" y="150674"/>
                  <a:pt x="2319454" y="144966"/>
                </a:cubicBezTo>
                <a:cubicBezTo>
                  <a:pt x="2296023" y="131949"/>
                  <a:pt x="2278550" y="106862"/>
                  <a:pt x="2252546" y="100361"/>
                </a:cubicBezTo>
                <a:cubicBezTo>
                  <a:pt x="2196538" y="86359"/>
                  <a:pt x="2222481" y="94056"/>
                  <a:pt x="2174488" y="78059"/>
                </a:cubicBezTo>
                <a:cubicBezTo>
                  <a:pt x="2153744" y="57315"/>
                  <a:pt x="2146866" y="47521"/>
                  <a:pt x="2118732" y="33454"/>
                </a:cubicBezTo>
                <a:cubicBezTo>
                  <a:pt x="2108218" y="28197"/>
                  <a:pt x="2096429" y="26020"/>
                  <a:pt x="2085278" y="22303"/>
                </a:cubicBezTo>
                <a:cubicBezTo>
                  <a:pt x="1996068" y="26020"/>
                  <a:pt x="1906493" y="24570"/>
                  <a:pt x="1817649" y="33454"/>
                </a:cubicBezTo>
                <a:cubicBezTo>
                  <a:pt x="1794257" y="35793"/>
                  <a:pt x="1773044" y="48322"/>
                  <a:pt x="1750742" y="55756"/>
                </a:cubicBezTo>
                <a:lnTo>
                  <a:pt x="1717288" y="66908"/>
                </a:lnTo>
                <a:cubicBezTo>
                  <a:pt x="1709854" y="74342"/>
                  <a:pt x="1704000" y="83801"/>
                  <a:pt x="1694985" y="89210"/>
                </a:cubicBezTo>
                <a:cubicBezTo>
                  <a:pt x="1630920" y="127648"/>
                  <a:pt x="1681303" y="80590"/>
                  <a:pt x="1650381" y="111512"/>
                </a:cubicBezTo>
              </a:path>
            </a:pathLst>
          </a:custGeom>
          <a:noFill/>
          <a:ln w="762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73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 animBg="1"/>
      <p:bldP spid="9" grpId="0"/>
      <p:bldP spid="10" grpId="0" animBg="1"/>
      <p:bldP spid="11" grpId="0"/>
      <p:bldP spid="16" grpId="0" animBg="1"/>
      <p:bldP spid="17" grpId="0" animBg="1"/>
      <p:bldP spid="18" grpId="0" animBg="1"/>
      <p:bldP spid="20" grpId="0" animBg="1"/>
    </p:bldLst>
  </p:timing>
</p:sld>
</file>

<file path=ppt/theme/theme1.xml><?xml version="1.0" encoding="utf-8"?>
<a:theme xmlns:a="http://schemas.openxmlformats.org/drawingml/2006/main" name="teaching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aching" id="{E3E4484C-B620-AB4D-A257-40FA8917650D}" vid="{1881D74E-77CC-F642-A592-AAFA1B84A3B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teaching</Template>
  <TotalTime>17806</TotalTime>
  <Words>2270</Words>
  <Application>Microsoft Macintosh PowerPoint</Application>
  <PresentationFormat>On-screen Show (4:3)</PresentationFormat>
  <Paragraphs>849</Paragraphs>
  <Slides>110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110</vt:i4>
      </vt:variant>
    </vt:vector>
  </HeadingPairs>
  <TitlesOfParts>
    <vt:vector size="122" baseType="lpstr">
      <vt:lpstr>ＭＳ Ｐゴシック</vt:lpstr>
      <vt:lpstr>Arial</vt:lpstr>
      <vt:lpstr>Calibri</vt:lpstr>
      <vt:lpstr>Century Gothic</vt:lpstr>
      <vt:lpstr>Chalkboard</vt:lpstr>
      <vt:lpstr>Courier</vt:lpstr>
      <vt:lpstr>Courier New</vt:lpstr>
      <vt:lpstr>Helvetica</vt:lpstr>
      <vt:lpstr>Mangal</vt:lpstr>
      <vt:lpstr>Times New Roman</vt:lpstr>
      <vt:lpstr>Wingdings</vt:lpstr>
      <vt:lpstr>teaching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 Piech</dc:creator>
  <cp:lastModifiedBy>Chris James Piech</cp:lastModifiedBy>
  <cp:revision>137</cp:revision>
  <cp:lastPrinted>2018-01-22T21:01:49Z</cp:lastPrinted>
  <dcterms:created xsi:type="dcterms:W3CDTF">2014-06-13T10:00:48Z</dcterms:created>
  <dcterms:modified xsi:type="dcterms:W3CDTF">2018-04-13T19:16:00Z</dcterms:modified>
</cp:coreProperties>
</file>